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8"/>
  </p:notesMasterIdLst>
  <p:sldIdLst>
    <p:sldId id="264" r:id="rId6"/>
    <p:sldId id="269" r:id="rId7"/>
  </p:sldIdLst>
  <p:sldSz cx="10688638" cy="7562850"/>
  <p:notesSz cx="6742113" cy="9872663"/>
  <p:defaultText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69">
          <p15:clr>
            <a:srgbClr val="A4A3A4"/>
          </p15:clr>
        </p15:guide>
        <p15:guide id="2" orient="horz" pos="4536">
          <p15:clr>
            <a:srgbClr val="A4A3A4"/>
          </p15:clr>
        </p15:guide>
        <p15:guide id="3" orient="horz" pos="244">
          <p15:clr>
            <a:srgbClr val="A4A3A4"/>
          </p15:clr>
        </p15:guide>
        <p15:guide id="4" pos="6509">
          <p15:clr>
            <a:srgbClr val="A4A3A4"/>
          </p15:clr>
        </p15:guide>
        <p15:guide id="5" pos="3368">
          <p15:clr>
            <a:srgbClr val="A4A3A4"/>
          </p15:clr>
        </p15:guide>
        <p15:guide id="6" pos="3255">
          <p15:clr>
            <a:srgbClr val="A4A3A4"/>
          </p15:clr>
        </p15:guide>
        <p15:guide id="7" pos="3589">
          <p15:clr>
            <a:srgbClr val="A4A3A4"/>
          </p15:clr>
        </p15:guide>
        <p15:guide id="8" pos="3478">
          <p15:clr>
            <a:srgbClr val="A4A3A4"/>
          </p15:clr>
        </p15:guide>
        <p15:guide id="9" pos="232">
          <p15:clr>
            <a:srgbClr val="A4A3A4"/>
          </p15:clr>
        </p15:guide>
        <p15:guide id="10" pos="314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34B89"/>
    <a:srgbClr val="002C50"/>
    <a:srgbClr val="4D5E2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52" autoAdjust="0"/>
    <p:restoredTop sz="94660"/>
  </p:normalViewPr>
  <p:slideViewPr>
    <p:cSldViewPr snapToGrid="0" snapToObjects="1">
      <p:cViewPr varScale="1">
        <p:scale>
          <a:sx n="98" d="100"/>
          <a:sy n="98" d="100"/>
        </p:scale>
        <p:origin x="1986" y="90"/>
      </p:cViewPr>
      <p:guideLst>
        <p:guide orient="horz" pos="2369"/>
        <p:guide orient="horz" pos="4536"/>
        <p:guide orient="horz" pos="244"/>
        <p:guide pos="6509"/>
        <p:guide pos="3368"/>
        <p:guide pos="3255"/>
        <p:guide pos="3589"/>
        <p:guide pos="3478"/>
        <p:guide pos="232"/>
        <p:guide pos="314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1C9972CC-C76B-7A42-8E7A-75C405689700}" type="datetimeFigureOut">
              <a:rPr lang="en-US" smtClean="0"/>
              <a:t>6/28/2023</a:t>
            </a:fld>
            <a:endParaRPr lang="en-US" dirty="0"/>
          </a:p>
        </p:txBody>
      </p:sp>
      <p:sp>
        <p:nvSpPr>
          <p:cNvPr id="4" name="Slide Image Placeholder 3"/>
          <p:cNvSpPr>
            <a:spLocks noGrp="1" noRot="1" noChangeAspect="1"/>
          </p:cNvSpPr>
          <p:nvPr>
            <p:ph type="sldImg" idx="2"/>
          </p:nvPr>
        </p:nvSpPr>
        <p:spPr>
          <a:xfrm>
            <a:off x="754063" y="739775"/>
            <a:ext cx="5233987" cy="37036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FB8D6369-D97C-0D44-A451-CA6A955B7385}" type="slidenum">
              <a:rPr lang="en-US" smtClean="0"/>
              <a:t>‹#›</a:t>
            </a:fld>
            <a:endParaRPr lang="en-US" dirty="0"/>
          </a:p>
        </p:txBody>
      </p:sp>
    </p:spTree>
    <p:extLst>
      <p:ext uri="{BB962C8B-B14F-4D97-AF65-F5344CB8AC3E}">
        <p14:creationId xmlns:p14="http://schemas.microsoft.com/office/powerpoint/2010/main" val="3186121874"/>
      </p:ext>
    </p:extLst>
  </p:cSld>
  <p:clrMap bg1="lt1" tx1="dk1" bg2="lt2" tx2="dk2" accent1="accent1" accent2="accent2" accent3="accent3" accent4="accent4" accent5="accent5" accent6="accent6" hlink="hlink" folHlink="folHlink"/>
  <p:notesStyle>
    <a:lvl1pPr marL="0" algn="l" defTabSz="521437" rtl="0" eaLnBrk="1" latinLnBrk="0" hangingPunct="1">
      <a:defRPr sz="1400" kern="1200">
        <a:solidFill>
          <a:schemeClr val="tx1"/>
        </a:solidFill>
        <a:latin typeface="+mn-lt"/>
        <a:ea typeface="+mn-ea"/>
        <a:cs typeface="+mn-cs"/>
      </a:defRPr>
    </a:lvl1pPr>
    <a:lvl2pPr marL="521437" algn="l" defTabSz="521437" rtl="0" eaLnBrk="1" latinLnBrk="0" hangingPunct="1">
      <a:defRPr sz="1400" kern="1200">
        <a:solidFill>
          <a:schemeClr val="tx1"/>
        </a:solidFill>
        <a:latin typeface="+mn-lt"/>
        <a:ea typeface="+mn-ea"/>
        <a:cs typeface="+mn-cs"/>
      </a:defRPr>
    </a:lvl2pPr>
    <a:lvl3pPr marL="1042873" algn="l" defTabSz="521437" rtl="0" eaLnBrk="1" latinLnBrk="0" hangingPunct="1">
      <a:defRPr sz="1400" kern="1200">
        <a:solidFill>
          <a:schemeClr val="tx1"/>
        </a:solidFill>
        <a:latin typeface="+mn-lt"/>
        <a:ea typeface="+mn-ea"/>
        <a:cs typeface="+mn-cs"/>
      </a:defRPr>
    </a:lvl3pPr>
    <a:lvl4pPr marL="1564310" algn="l" defTabSz="521437" rtl="0" eaLnBrk="1" latinLnBrk="0" hangingPunct="1">
      <a:defRPr sz="1400" kern="1200">
        <a:solidFill>
          <a:schemeClr val="tx1"/>
        </a:solidFill>
        <a:latin typeface="+mn-lt"/>
        <a:ea typeface="+mn-ea"/>
        <a:cs typeface="+mn-cs"/>
      </a:defRPr>
    </a:lvl4pPr>
    <a:lvl5pPr marL="2085746" algn="l" defTabSz="521437" rtl="0" eaLnBrk="1" latinLnBrk="0" hangingPunct="1">
      <a:defRPr sz="1400" kern="1200">
        <a:solidFill>
          <a:schemeClr val="tx1"/>
        </a:solidFill>
        <a:latin typeface="+mn-lt"/>
        <a:ea typeface="+mn-ea"/>
        <a:cs typeface="+mn-cs"/>
      </a:defRPr>
    </a:lvl5pPr>
    <a:lvl6pPr marL="2607183" algn="l" defTabSz="521437" rtl="0" eaLnBrk="1" latinLnBrk="0" hangingPunct="1">
      <a:defRPr sz="1400" kern="1200">
        <a:solidFill>
          <a:schemeClr val="tx1"/>
        </a:solidFill>
        <a:latin typeface="+mn-lt"/>
        <a:ea typeface="+mn-ea"/>
        <a:cs typeface="+mn-cs"/>
      </a:defRPr>
    </a:lvl6pPr>
    <a:lvl7pPr marL="3128620" algn="l" defTabSz="521437" rtl="0" eaLnBrk="1" latinLnBrk="0" hangingPunct="1">
      <a:defRPr sz="1400" kern="1200">
        <a:solidFill>
          <a:schemeClr val="tx1"/>
        </a:solidFill>
        <a:latin typeface="+mn-lt"/>
        <a:ea typeface="+mn-ea"/>
        <a:cs typeface="+mn-cs"/>
      </a:defRPr>
    </a:lvl7pPr>
    <a:lvl8pPr marL="3650056" algn="l" defTabSz="521437" rtl="0" eaLnBrk="1" latinLnBrk="0" hangingPunct="1">
      <a:defRPr sz="1400" kern="1200">
        <a:solidFill>
          <a:schemeClr val="tx1"/>
        </a:solidFill>
        <a:latin typeface="+mn-lt"/>
        <a:ea typeface="+mn-ea"/>
        <a:cs typeface="+mn-cs"/>
      </a:defRPr>
    </a:lvl8pPr>
    <a:lvl9pPr marL="4171493" algn="l" defTabSz="521437"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8D6369-D97C-0D44-A451-CA6A955B7385}" type="slidenum">
              <a:rPr lang="en-US" smtClean="0"/>
              <a:t>2</a:t>
            </a:fld>
            <a:endParaRPr lang="en-US" dirty="0"/>
          </a:p>
        </p:txBody>
      </p:sp>
    </p:spTree>
    <p:extLst>
      <p:ext uri="{BB962C8B-B14F-4D97-AF65-F5344CB8AC3E}">
        <p14:creationId xmlns:p14="http://schemas.microsoft.com/office/powerpoint/2010/main" val="2609441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2349386"/>
            <a:ext cx="9085342" cy="1621111"/>
          </a:xfrm>
        </p:spPr>
        <p:txBody>
          <a:bodyPr/>
          <a:lstStyle/>
          <a:p>
            <a:r>
              <a:rPr lang="en-GB"/>
              <a:t>Click to edit Master title style</a:t>
            </a:r>
            <a:endParaRPr lang="en-US"/>
          </a:p>
        </p:txBody>
      </p:sp>
      <p:sp>
        <p:nvSpPr>
          <p:cNvPr id="3" name="Subtitle 2"/>
          <p:cNvSpPr>
            <a:spLocks noGrp="1"/>
          </p:cNvSpPr>
          <p:nvPr>
            <p:ph type="subTitle" idx="1"/>
          </p:nvPr>
        </p:nvSpPr>
        <p:spPr>
          <a:xfrm>
            <a:off x="1603296" y="4285615"/>
            <a:ext cx="7482047" cy="1932728"/>
          </a:xfrm>
        </p:spPr>
        <p:txBody>
          <a:bodyPr/>
          <a:lstStyle>
            <a:lvl1pPr marL="0" indent="0" algn="ctr">
              <a:buNone/>
              <a:defRPr>
                <a:solidFill>
                  <a:schemeClr val="tx1">
                    <a:tint val="75000"/>
                  </a:schemeClr>
                </a:solidFill>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11B3D749-F5D2-B645-BFA9-B745231C14D3}" type="datetimeFigureOut">
              <a:rPr lang="en-US" smtClean="0"/>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BE4344-B2FA-8249-BDC0-180EA0F5C1FF}" type="slidenum">
              <a:rPr lang="en-US" smtClean="0"/>
              <a:t>‹#›</a:t>
            </a:fld>
            <a:endParaRPr lang="en-US" dirty="0"/>
          </a:p>
        </p:txBody>
      </p:sp>
    </p:spTree>
    <p:extLst>
      <p:ext uri="{BB962C8B-B14F-4D97-AF65-F5344CB8AC3E}">
        <p14:creationId xmlns:p14="http://schemas.microsoft.com/office/powerpoint/2010/main" val="1659644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1B3D749-F5D2-B645-BFA9-B745231C14D3}" type="datetimeFigureOut">
              <a:rPr lang="en-US" smtClean="0"/>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BE4344-B2FA-8249-BDC0-180EA0F5C1FF}" type="slidenum">
              <a:rPr lang="en-US" smtClean="0"/>
              <a:t>‹#›</a:t>
            </a:fld>
            <a:endParaRPr lang="en-US" dirty="0"/>
          </a:p>
        </p:txBody>
      </p:sp>
    </p:spTree>
    <p:extLst>
      <p:ext uri="{BB962C8B-B14F-4D97-AF65-F5344CB8AC3E}">
        <p14:creationId xmlns:p14="http://schemas.microsoft.com/office/powerpoint/2010/main" val="511986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59363" y="334377"/>
            <a:ext cx="2809479" cy="7116431"/>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25361" y="334377"/>
            <a:ext cx="8255859" cy="711643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1B3D749-F5D2-B645-BFA9-B745231C14D3}" type="datetimeFigureOut">
              <a:rPr lang="en-US" smtClean="0"/>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BE4344-B2FA-8249-BDC0-180EA0F5C1FF}" type="slidenum">
              <a:rPr lang="en-US" smtClean="0"/>
              <a:t>‹#›</a:t>
            </a:fld>
            <a:endParaRPr lang="en-US" dirty="0"/>
          </a:p>
        </p:txBody>
      </p:sp>
    </p:spTree>
    <p:extLst>
      <p:ext uri="{BB962C8B-B14F-4D97-AF65-F5344CB8AC3E}">
        <p14:creationId xmlns:p14="http://schemas.microsoft.com/office/powerpoint/2010/main" val="3282363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11B3D749-F5D2-B645-BFA9-B745231C14D3}" type="datetimeFigureOut">
              <a:rPr lang="en-US" smtClean="0"/>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BE4344-B2FA-8249-BDC0-180EA0F5C1FF}" type="slidenum">
              <a:rPr lang="en-US" smtClean="0"/>
              <a:t>‹#›</a:t>
            </a:fld>
            <a:endParaRPr lang="en-US" dirty="0"/>
          </a:p>
        </p:txBody>
      </p:sp>
    </p:spTree>
    <p:extLst>
      <p:ext uri="{BB962C8B-B14F-4D97-AF65-F5344CB8AC3E}">
        <p14:creationId xmlns:p14="http://schemas.microsoft.com/office/powerpoint/2010/main" val="2157321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329" y="4859832"/>
            <a:ext cx="9085342" cy="1502066"/>
          </a:xfrm>
        </p:spPr>
        <p:txBody>
          <a:bodyPr anchor="t"/>
          <a:lstStyle>
            <a:lvl1pPr algn="l">
              <a:defRPr sz="4600" b="1" cap="all"/>
            </a:lvl1pPr>
          </a:lstStyle>
          <a:p>
            <a:r>
              <a:rPr lang="en-GB"/>
              <a:t>Click to edit Master title style</a:t>
            </a:r>
            <a:endParaRPr lang="en-US"/>
          </a:p>
        </p:txBody>
      </p:sp>
      <p:sp>
        <p:nvSpPr>
          <p:cNvPr id="3" name="Text Placeholder 2"/>
          <p:cNvSpPr>
            <a:spLocks noGrp="1"/>
          </p:cNvSpPr>
          <p:nvPr>
            <p:ph type="body" idx="1"/>
          </p:nvPr>
        </p:nvSpPr>
        <p:spPr>
          <a:xfrm>
            <a:off x="844329" y="3205459"/>
            <a:ext cx="9085342" cy="1654373"/>
          </a:xfrm>
        </p:spPr>
        <p:txBody>
          <a:bodyPr anchor="b"/>
          <a:lstStyle>
            <a:lvl1pPr marL="0" indent="0">
              <a:buNone/>
              <a:defRPr sz="2300">
                <a:solidFill>
                  <a:schemeClr val="tx1">
                    <a:tint val="75000"/>
                  </a:schemeClr>
                </a:solidFill>
              </a:defRPr>
            </a:lvl1pPr>
            <a:lvl2pPr marL="521437" indent="0">
              <a:buNone/>
              <a:defRPr sz="2100">
                <a:solidFill>
                  <a:schemeClr val="tx1">
                    <a:tint val="75000"/>
                  </a:schemeClr>
                </a:solidFill>
              </a:defRPr>
            </a:lvl2pPr>
            <a:lvl3pPr marL="1042873" indent="0">
              <a:buNone/>
              <a:defRPr sz="1800">
                <a:solidFill>
                  <a:schemeClr val="tx1">
                    <a:tint val="75000"/>
                  </a:schemeClr>
                </a:solidFill>
              </a:defRPr>
            </a:lvl3pPr>
            <a:lvl4pPr marL="1564310" indent="0">
              <a:buNone/>
              <a:defRPr sz="1600">
                <a:solidFill>
                  <a:schemeClr val="tx1">
                    <a:tint val="75000"/>
                  </a:schemeClr>
                </a:solidFill>
              </a:defRPr>
            </a:lvl4pPr>
            <a:lvl5pPr marL="2085746" indent="0">
              <a:buNone/>
              <a:defRPr sz="1600">
                <a:solidFill>
                  <a:schemeClr val="tx1">
                    <a:tint val="75000"/>
                  </a:schemeClr>
                </a:solidFill>
              </a:defRPr>
            </a:lvl5pPr>
            <a:lvl6pPr marL="2607183" indent="0">
              <a:buNone/>
              <a:defRPr sz="1600">
                <a:solidFill>
                  <a:schemeClr val="tx1">
                    <a:tint val="75000"/>
                  </a:schemeClr>
                </a:solidFill>
              </a:defRPr>
            </a:lvl6pPr>
            <a:lvl7pPr marL="3128620" indent="0">
              <a:buNone/>
              <a:defRPr sz="1600">
                <a:solidFill>
                  <a:schemeClr val="tx1">
                    <a:tint val="75000"/>
                  </a:schemeClr>
                </a:solidFill>
              </a:defRPr>
            </a:lvl7pPr>
            <a:lvl8pPr marL="3650056" indent="0">
              <a:buNone/>
              <a:defRPr sz="1600">
                <a:solidFill>
                  <a:schemeClr val="tx1">
                    <a:tint val="75000"/>
                  </a:schemeClr>
                </a:solidFill>
              </a:defRPr>
            </a:lvl8pPr>
            <a:lvl9pPr marL="4171493"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1B3D749-F5D2-B645-BFA9-B745231C14D3}" type="datetimeFigureOut">
              <a:rPr lang="en-US" smtClean="0"/>
              <a:t>6/28/2023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BE4344-B2FA-8249-BDC0-180EA0F5C1FF}" type="slidenum">
              <a:rPr lang="en-US" smtClean="0"/>
              <a:t>‹#›</a:t>
            </a:fld>
            <a:endParaRPr lang="en-US" dirty="0"/>
          </a:p>
        </p:txBody>
      </p:sp>
    </p:spTree>
    <p:extLst>
      <p:ext uri="{BB962C8B-B14F-4D97-AF65-F5344CB8AC3E}">
        <p14:creationId xmlns:p14="http://schemas.microsoft.com/office/powerpoint/2010/main" val="1071158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25361" y="1946734"/>
            <a:ext cx="5531741"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335245" y="1946734"/>
            <a:ext cx="5533597" cy="550407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11B3D749-F5D2-B645-BFA9-B745231C14D3}" type="datetimeFigureOut">
              <a:rPr lang="en-US" smtClean="0"/>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BE4344-B2FA-8249-BDC0-180EA0F5C1FF}" type="slidenum">
              <a:rPr lang="en-US" smtClean="0"/>
              <a:t>‹#›</a:t>
            </a:fld>
            <a:endParaRPr lang="en-US" dirty="0"/>
          </a:p>
        </p:txBody>
      </p:sp>
    </p:spTree>
    <p:extLst>
      <p:ext uri="{BB962C8B-B14F-4D97-AF65-F5344CB8AC3E}">
        <p14:creationId xmlns:p14="http://schemas.microsoft.com/office/powerpoint/2010/main" val="2829726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432" y="302865"/>
            <a:ext cx="9619774" cy="1260475"/>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534432" y="1692889"/>
            <a:ext cx="4722671"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GB"/>
              <a:t>Click to edit Master text styles</a:t>
            </a:r>
          </a:p>
        </p:txBody>
      </p:sp>
      <p:sp>
        <p:nvSpPr>
          <p:cNvPr id="4" name="Content Placeholder 3"/>
          <p:cNvSpPr>
            <a:spLocks noGrp="1"/>
          </p:cNvSpPr>
          <p:nvPr>
            <p:ph sz="half" idx="2"/>
          </p:nvPr>
        </p:nvSpPr>
        <p:spPr>
          <a:xfrm>
            <a:off x="534432" y="2398404"/>
            <a:ext cx="4722671"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429680" y="1692889"/>
            <a:ext cx="4724526" cy="705515"/>
          </a:xfrm>
        </p:spPr>
        <p:txBody>
          <a:bodyPr anchor="b"/>
          <a:lstStyle>
            <a:lvl1pPr marL="0" indent="0">
              <a:buNone/>
              <a:defRPr sz="2700" b="1"/>
            </a:lvl1pPr>
            <a:lvl2pPr marL="521437" indent="0">
              <a:buNone/>
              <a:defRPr sz="2300" b="1"/>
            </a:lvl2pPr>
            <a:lvl3pPr marL="1042873" indent="0">
              <a:buNone/>
              <a:defRPr sz="2100" b="1"/>
            </a:lvl3pPr>
            <a:lvl4pPr marL="1564310" indent="0">
              <a:buNone/>
              <a:defRPr sz="1800" b="1"/>
            </a:lvl4pPr>
            <a:lvl5pPr marL="2085746" indent="0">
              <a:buNone/>
              <a:defRPr sz="1800" b="1"/>
            </a:lvl5pPr>
            <a:lvl6pPr marL="2607183" indent="0">
              <a:buNone/>
              <a:defRPr sz="1800" b="1"/>
            </a:lvl6pPr>
            <a:lvl7pPr marL="3128620" indent="0">
              <a:buNone/>
              <a:defRPr sz="1800" b="1"/>
            </a:lvl7pPr>
            <a:lvl8pPr marL="3650056" indent="0">
              <a:buNone/>
              <a:defRPr sz="1800" b="1"/>
            </a:lvl8pPr>
            <a:lvl9pPr marL="4171493" indent="0">
              <a:buNone/>
              <a:defRPr sz="1800" b="1"/>
            </a:lvl9pPr>
          </a:lstStyle>
          <a:p>
            <a:pPr lvl="0"/>
            <a:r>
              <a:rPr lang="en-GB"/>
              <a:t>Click to edit Master text styles</a:t>
            </a:r>
          </a:p>
        </p:txBody>
      </p:sp>
      <p:sp>
        <p:nvSpPr>
          <p:cNvPr id="6" name="Content Placeholder 5"/>
          <p:cNvSpPr>
            <a:spLocks noGrp="1"/>
          </p:cNvSpPr>
          <p:nvPr>
            <p:ph sz="quarter" idx="4"/>
          </p:nvPr>
        </p:nvSpPr>
        <p:spPr>
          <a:xfrm>
            <a:off x="5429680" y="2398404"/>
            <a:ext cx="4724526" cy="4357393"/>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11B3D749-F5D2-B645-BFA9-B745231C14D3}" type="datetimeFigureOut">
              <a:rPr lang="en-US" smtClean="0"/>
              <a:t>6/28/2023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BBE4344-B2FA-8249-BDC0-180EA0F5C1FF}" type="slidenum">
              <a:rPr lang="en-US" smtClean="0"/>
              <a:t>‹#›</a:t>
            </a:fld>
            <a:endParaRPr lang="en-US" dirty="0"/>
          </a:p>
        </p:txBody>
      </p:sp>
    </p:spTree>
    <p:extLst>
      <p:ext uri="{BB962C8B-B14F-4D97-AF65-F5344CB8AC3E}">
        <p14:creationId xmlns:p14="http://schemas.microsoft.com/office/powerpoint/2010/main" val="148953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11B3D749-F5D2-B645-BFA9-B745231C14D3}" type="datetimeFigureOut">
              <a:rPr lang="en-US" smtClean="0"/>
              <a:t>6/28/2023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BBE4344-B2FA-8249-BDC0-180EA0F5C1FF}" type="slidenum">
              <a:rPr lang="en-US" smtClean="0"/>
              <a:t>‹#›</a:t>
            </a:fld>
            <a:endParaRPr lang="en-US" dirty="0"/>
          </a:p>
        </p:txBody>
      </p:sp>
    </p:spTree>
    <p:extLst>
      <p:ext uri="{BB962C8B-B14F-4D97-AF65-F5344CB8AC3E}">
        <p14:creationId xmlns:p14="http://schemas.microsoft.com/office/powerpoint/2010/main" val="3909078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3D749-F5D2-B645-BFA9-B745231C14D3}" type="datetimeFigureOut">
              <a:rPr lang="en-US" smtClean="0"/>
              <a:t>6/28/2023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BBE4344-B2FA-8249-BDC0-180EA0F5C1FF}" type="slidenum">
              <a:rPr lang="en-US" smtClean="0"/>
              <a:t>‹#›</a:t>
            </a:fld>
            <a:endParaRPr lang="en-US" dirty="0"/>
          </a:p>
        </p:txBody>
      </p:sp>
    </p:spTree>
    <p:extLst>
      <p:ext uri="{BB962C8B-B14F-4D97-AF65-F5344CB8AC3E}">
        <p14:creationId xmlns:p14="http://schemas.microsoft.com/office/powerpoint/2010/main" val="686521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433" y="301113"/>
            <a:ext cx="3516488" cy="1281483"/>
          </a:xfrm>
        </p:spPr>
        <p:txBody>
          <a:bodyPr anchor="b"/>
          <a:lstStyle>
            <a:lvl1pPr algn="l">
              <a:defRPr sz="2300" b="1"/>
            </a:lvl1pPr>
          </a:lstStyle>
          <a:p>
            <a:r>
              <a:rPr lang="en-GB"/>
              <a:t>Click to edit Master title style</a:t>
            </a:r>
            <a:endParaRPr lang="en-US"/>
          </a:p>
        </p:txBody>
      </p:sp>
      <p:sp>
        <p:nvSpPr>
          <p:cNvPr id="3" name="Content Placeholder 2"/>
          <p:cNvSpPr>
            <a:spLocks noGrp="1"/>
          </p:cNvSpPr>
          <p:nvPr>
            <p:ph idx="1"/>
          </p:nvPr>
        </p:nvSpPr>
        <p:spPr>
          <a:xfrm>
            <a:off x="4178960" y="301114"/>
            <a:ext cx="5975246" cy="645468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534433" y="1582597"/>
            <a:ext cx="3516488" cy="5173200"/>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1B3D749-F5D2-B645-BFA9-B745231C14D3}" type="datetimeFigureOut">
              <a:rPr lang="en-US" smtClean="0"/>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BE4344-B2FA-8249-BDC0-180EA0F5C1FF}" type="slidenum">
              <a:rPr lang="en-US" smtClean="0"/>
              <a:t>‹#›</a:t>
            </a:fld>
            <a:endParaRPr lang="en-US" dirty="0"/>
          </a:p>
        </p:txBody>
      </p:sp>
    </p:spTree>
    <p:extLst>
      <p:ext uri="{BB962C8B-B14F-4D97-AF65-F5344CB8AC3E}">
        <p14:creationId xmlns:p14="http://schemas.microsoft.com/office/powerpoint/2010/main" val="1370750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048" y="5293995"/>
            <a:ext cx="6413183" cy="624986"/>
          </a:xfrm>
        </p:spPr>
        <p:txBody>
          <a:bodyPr anchor="b"/>
          <a:lstStyle>
            <a:lvl1pPr algn="l">
              <a:defRPr sz="2300" b="1"/>
            </a:lvl1pPr>
          </a:lstStyle>
          <a:p>
            <a:r>
              <a:rPr lang="en-GB"/>
              <a:t>Click to edit Master title style</a:t>
            </a:r>
            <a:endParaRPr lang="en-US"/>
          </a:p>
        </p:txBody>
      </p:sp>
      <p:sp>
        <p:nvSpPr>
          <p:cNvPr id="3" name="Picture Placeholder 2"/>
          <p:cNvSpPr>
            <a:spLocks noGrp="1"/>
          </p:cNvSpPr>
          <p:nvPr>
            <p:ph type="pic" idx="1"/>
          </p:nvPr>
        </p:nvSpPr>
        <p:spPr>
          <a:xfrm>
            <a:off x="2095048" y="675755"/>
            <a:ext cx="6413183" cy="4537710"/>
          </a:xfrm>
        </p:spPr>
        <p:txBody>
          <a:bodyPr/>
          <a:lstStyle>
            <a:lvl1pPr marL="0" indent="0">
              <a:buNone/>
              <a:defRPr sz="3600"/>
            </a:lvl1pPr>
            <a:lvl2pPr marL="521437" indent="0">
              <a:buNone/>
              <a:defRPr sz="3200"/>
            </a:lvl2pPr>
            <a:lvl3pPr marL="1042873" indent="0">
              <a:buNone/>
              <a:defRPr sz="2700"/>
            </a:lvl3pPr>
            <a:lvl4pPr marL="1564310" indent="0">
              <a:buNone/>
              <a:defRPr sz="2300"/>
            </a:lvl4pPr>
            <a:lvl5pPr marL="2085746" indent="0">
              <a:buNone/>
              <a:defRPr sz="2300"/>
            </a:lvl5pPr>
            <a:lvl6pPr marL="2607183" indent="0">
              <a:buNone/>
              <a:defRPr sz="2300"/>
            </a:lvl6pPr>
            <a:lvl7pPr marL="3128620" indent="0">
              <a:buNone/>
              <a:defRPr sz="2300"/>
            </a:lvl7pPr>
            <a:lvl8pPr marL="3650056" indent="0">
              <a:buNone/>
              <a:defRPr sz="2300"/>
            </a:lvl8pPr>
            <a:lvl9pPr marL="4171493" indent="0">
              <a:buNone/>
              <a:defRPr sz="2300"/>
            </a:lvl9pPr>
          </a:lstStyle>
          <a:p>
            <a:endParaRPr lang="en-US" dirty="0"/>
          </a:p>
        </p:txBody>
      </p:sp>
      <p:sp>
        <p:nvSpPr>
          <p:cNvPr id="4" name="Text Placeholder 3"/>
          <p:cNvSpPr>
            <a:spLocks noGrp="1"/>
          </p:cNvSpPr>
          <p:nvPr>
            <p:ph type="body" sz="half" idx="2"/>
          </p:nvPr>
        </p:nvSpPr>
        <p:spPr>
          <a:xfrm>
            <a:off x="2095048" y="5918981"/>
            <a:ext cx="6413183" cy="887584"/>
          </a:xfrm>
        </p:spPr>
        <p:txBody>
          <a:bodyPr/>
          <a:lstStyle>
            <a:lvl1pPr marL="0" indent="0">
              <a:buNone/>
              <a:defRPr sz="1600"/>
            </a:lvl1pPr>
            <a:lvl2pPr marL="521437" indent="0">
              <a:buNone/>
              <a:defRPr sz="1400"/>
            </a:lvl2pPr>
            <a:lvl3pPr marL="1042873" indent="0">
              <a:buNone/>
              <a:defRPr sz="1100"/>
            </a:lvl3pPr>
            <a:lvl4pPr marL="1564310" indent="0">
              <a:buNone/>
              <a:defRPr sz="1000"/>
            </a:lvl4pPr>
            <a:lvl5pPr marL="2085746" indent="0">
              <a:buNone/>
              <a:defRPr sz="1000"/>
            </a:lvl5pPr>
            <a:lvl6pPr marL="2607183" indent="0">
              <a:buNone/>
              <a:defRPr sz="1000"/>
            </a:lvl6pPr>
            <a:lvl7pPr marL="3128620" indent="0">
              <a:buNone/>
              <a:defRPr sz="1000"/>
            </a:lvl7pPr>
            <a:lvl8pPr marL="3650056" indent="0">
              <a:buNone/>
              <a:defRPr sz="1000"/>
            </a:lvl8pPr>
            <a:lvl9pPr marL="417149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1B3D749-F5D2-B645-BFA9-B745231C14D3}" type="datetimeFigureOut">
              <a:rPr lang="en-US" smtClean="0"/>
              <a:t>6/28/2023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BE4344-B2FA-8249-BDC0-180EA0F5C1FF}" type="slidenum">
              <a:rPr lang="en-US" smtClean="0"/>
              <a:t>‹#›</a:t>
            </a:fld>
            <a:endParaRPr lang="en-US" dirty="0"/>
          </a:p>
        </p:txBody>
      </p:sp>
    </p:spTree>
    <p:extLst>
      <p:ext uri="{BB962C8B-B14F-4D97-AF65-F5344CB8AC3E}">
        <p14:creationId xmlns:p14="http://schemas.microsoft.com/office/powerpoint/2010/main" val="1960673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302865"/>
            <a:ext cx="9619774" cy="1260475"/>
          </a:xfrm>
          <a:prstGeom prst="rect">
            <a:avLst/>
          </a:prstGeom>
        </p:spPr>
        <p:txBody>
          <a:bodyPr vert="horz" lIns="104287" tIns="52144" rIns="104287" bIns="52144"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534432" y="1764666"/>
            <a:ext cx="9619774" cy="4991131"/>
          </a:xfrm>
          <a:prstGeom prst="rect">
            <a:avLst/>
          </a:prstGeom>
        </p:spPr>
        <p:txBody>
          <a:bodyPr vert="horz" lIns="104287" tIns="52144" rIns="104287" bIns="52144"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534432" y="7009642"/>
            <a:ext cx="2494016" cy="402652"/>
          </a:xfrm>
          <a:prstGeom prst="rect">
            <a:avLst/>
          </a:prstGeom>
        </p:spPr>
        <p:txBody>
          <a:bodyPr vert="horz" lIns="104287" tIns="52144" rIns="104287" bIns="52144" rtlCol="0" anchor="ctr"/>
          <a:lstStyle>
            <a:lvl1pPr algn="l">
              <a:defRPr sz="1400">
                <a:solidFill>
                  <a:schemeClr val="tx1">
                    <a:tint val="75000"/>
                  </a:schemeClr>
                </a:solidFill>
              </a:defRPr>
            </a:lvl1pPr>
          </a:lstStyle>
          <a:p>
            <a:fld id="{11B3D749-F5D2-B645-BFA9-B745231C14D3}" type="datetimeFigureOut">
              <a:rPr lang="en-US" smtClean="0"/>
              <a:t>6/28/2023</a:t>
            </a:fld>
            <a:endParaRPr lang="en-US" dirty="0"/>
          </a:p>
        </p:txBody>
      </p:sp>
      <p:sp>
        <p:nvSpPr>
          <p:cNvPr id="5" name="Footer Placeholder 4"/>
          <p:cNvSpPr>
            <a:spLocks noGrp="1"/>
          </p:cNvSpPr>
          <p:nvPr>
            <p:ph type="ftr" sz="quarter" idx="3"/>
          </p:nvPr>
        </p:nvSpPr>
        <p:spPr>
          <a:xfrm>
            <a:off x="3651952" y="7009642"/>
            <a:ext cx="3384735" cy="402652"/>
          </a:xfrm>
          <a:prstGeom prst="rect">
            <a:avLst/>
          </a:prstGeom>
        </p:spPr>
        <p:txBody>
          <a:bodyPr vert="horz" lIns="104287" tIns="52144" rIns="104287" bIns="52144" rtlCol="0" anchor="ctr"/>
          <a:lstStyle>
            <a:lvl1pPr algn="ctr">
              <a:defRPr sz="1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660190" y="7009642"/>
            <a:ext cx="2494016" cy="402652"/>
          </a:xfrm>
          <a:prstGeom prst="rect">
            <a:avLst/>
          </a:prstGeom>
        </p:spPr>
        <p:txBody>
          <a:bodyPr vert="horz" lIns="104287" tIns="52144" rIns="104287" bIns="52144" rtlCol="0" anchor="ctr"/>
          <a:lstStyle>
            <a:lvl1pPr algn="r">
              <a:defRPr sz="1400">
                <a:solidFill>
                  <a:schemeClr val="tx1">
                    <a:tint val="75000"/>
                  </a:schemeClr>
                </a:solidFill>
              </a:defRPr>
            </a:lvl1pPr>
          </a:lstStyle>
          <a:p>
            <a:fld id="{0BBE4344-B2FA-8249-BDC0-180EA0F5C1FF}" type="slidenum">
              <a:rPr lang="en-US" smtClean="0"/>
              <a:t>‹#›</a:t>
            </a:fld>
            <a:endParaRPr lang="en-US" dirty="0"/>
          </a:p>
        </p:txBody>
      </p:sp>
    </p:spTree>
    <p:extLst>
      <p:ext uri="{BB962C8B-B14F-4D97-AF65-F5344CB8AC3E}">
        <p14:creationId xmlns:p14="http://schemas.microsoft.com/office/powerpoint/2010/main" val="2928317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21437" rtl="0" eaLnBrk="1" latinLnBrk="0" hangingPunct="1">
        <a:spcBef>
          <a:spcPct val="0"/>
        </a:spcBef>
        <a:buNone/>
        <a:defRPr sz="5000" kern="1200">
          <a:solidFill>
            <a:schemeClr val="tx1"/>
          </a:solidFill>
          <a:latin typeface="+mj-lt"/>
          <a:ea typeface="+mj-ea"/>
          <a:cs typeface="+mj-cs"/>
        </a:defRPr>
      </a:lvl1pPr>
    </p:titleStyle>
    <p:body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bbc.co.uk/cornwall/programmes" TargetMode="External"/><Relationship Id="rId3" Type="http://schemas.openxmlformats.org/officeDocument/2006/relationships/hyperlink" Target="https://floodsdestroy.campaign.gov.uk/" TargetMode="External"/><Relationship Id="rId7" Type="http://schemas.openxmlformats.org/officeDocument/2006/relationships/hyperlink" Target="http://www.gov.uk/environment-agency" TargetMode="External"/><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2.emf"/><Relationship Id="rId9" Type="http://schemas.openxmlformats.org/officeDocument/2006/relationships/image" Target="../media/image5.emf"/></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emf"/><Relationship Id="rId7"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gov.uk/flood" TargetMode="External"/><Relationship Id="rId5" Type="http://schemas.openxmlformats.org/officeDocument/2006/relationships/image" Target="../media/image8.jpeg"/><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a:spLocks noChangeArrowheads="1"/>
          </p:cNvSpPr>
          <p:nvPr/>
        </p:nvSpPr>
        <p:spPr bwMode="auto">
          <a:xfrm>
            <a:off x="368300" y="387350"/>
            <a:ext cx="9954946" cy="6147588"/>
          </a:xfrm>
          <a:prstGeom prst="rect">
            <a:avLst/>
          </a:prstGeom>
          <a:solidFill>
            <a:srgbClr val="E1F2F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 name="Rectangle 12"/>
          <p:cNvSpPr/>
          <p:nvPr/>
        </p:nvSpPr>
        <p:spPr>
          <a:xfrm>
            <a:off x="5715176" y="642958"/>
            <a:ext cx="4558798" cy="1513235"/>
          </a:xfrm>
          <a:prstGeom prst="rect">
            <a:avLst/>
          </a:prstGeom>
        </p:spPr>
        <p:txBody>
          <a:bodyPr wrap="square" lIns="0" tIns="0" rIns="0" bIns="0">
            <a:spAutoFit/>
          </a:bodyPr>
          <a:lstStyle/>
          <a:p>
            <a:pPr>
              <a:lnSpc>
                <a:spcPct val="90000"/>
              </a:lnSpc>
              <a:spcBef>
                <a:spcPts val="1000"/>
              </a:spcBef>
            </a:pPr>
            <a:r>
              <a:rPr lang="en-GB" sz="3000" b="1" spc="10" dirty="0">
                <a:solidFill>
                  <a:schemeClr val="accent2"/>
                </a:solidFill>
                <a:latin typeface="Arial"/>
              </a:rPr>
              <a:t>Your community is at risk of Flash Flooding</a:t>
            </a:r>
            <a:endParaRPr lang="en-GB" sz="2000" b="1" spc="10" dirty="0">
              <a:solidFill>
                <a:schemeClr val="accent2"/>
              </a:solidFill>
              <a:latin typeface="Arial"/>
            </a:endParaRPr>
          </a:p>
          <a:p>
            <a:pPr>
              <a:lnSpc>
                <a:spcPct val="90000"/>
              </a:lnSpc>
              <a:spcBef>
                <a:spcPts val="1000"/>
              </a:spcBef>
            </a:pPr>
            <a:r>
              <a:rPr lang="en-GB" sz="2000" b="1" spc="10" dirty="0">
                <a:solidFill>
                  <a:schemeClr val="accent2"/>
                </a:solidFill>
                <a:latin typeface="Arial"/>
              </a:rPr>
              <a:t>Stay safe.  Do you know what</a:t>
            </a:r>
            <a:br>
              <a:rPr lang="en-GB" sz="2000" b="1" spc="10" dirty="0">
                <a:solidFill>
                  <a:schemeClr val="accent2"/>
                </a:solidFill>
                <a:latin typeface="Arial"/>
              </a:rPr>
            </a:br>
            <a:r>
              <a:rPr lang="en-GB" sz="2000" b="1" spc="10" dirty="0">
                <a:solidFill>
                  <a:schemeClr val="accent2"/>
                </a:solidFill>
                <a:latin typeface="Arial"/>
              </a:rPr>
              <a:t>to do?</a:t>
            </a:r>
          </a:p>
        </p:txBody>
      </p:sp>
      <p:pic>
        <p:nvPicPr>
          <p:cNvPr id="22" name="Picture 21"/>
          <p:cNvPicPr>
            <a:picLocks noChangeAspect="1"/>
          </p:cNvPicPr>
          <p:nvPr/>
        </p:nvPicPr>
        <p:blipFill rotWithShape="1">
          <a:blip r:embed="rId2"/>
          <a:srcRect b="13827"/>
          <a:stretch/>
        </p:blipFill>
        <p:spPr>
          <a:xfrm>
            <a:off x="9188613" y="2358701"/>
            <a:ext cx="1079500" cy="886460"/>
          </a:xfrm>
          <a:prstGeom prst="rect">
            <a:avLst/>
          </a:prstGeom>
        </p:spPr>
      </p:pic>
      <p:pic>
        <p:nvPicPr>
          <p:cNvPr id="23" name="Picture 22">
            <a:hlinkClick r:id="rId3"/>
          </p:cNvPr>
          <p:cNvPicPr>
            <a:picLocks noChangeAspect="1"/>
          </p:cNvPicPr>
          <p:nvPr/>
        </p:nvPicPr>
        <p:blipFill>
          <a:blip r:embed="rId4"/>
          <a:stretch>
            <a:fillRect/>
          </a:stretch>
        </p:blipFill>
        <p:spPr>
          <a:xfrm>
            <a:off x="9482293" y="6755652"/>
            <a:ext cx="876300" cy="584200"/>
          </a:xfrm>
          <a:prstGeom prst="rect">
            <a:avLst/>
          </a:prstGeom>
        </p:spPr>
      </p:pic>
      <p:pic>
        <p:nvPicPr>
          <p:cNvPr id="24" name="Picture 23"/>
          <p:cNvPicPr>
            <a:picLocks noChangeAspect="1"/>
          </p:cNvPicPr>
          <p:nvPr/>
        </p:nvPicPr>
        <p:blipFill>
          <a:blip r:embed="rId5"/>
          <a:stretch>
            <a:fillRect/>
          </a:stretch>
        </p:blipFill>
        <p:spPr>
          <a:xfrm>
            <a:off x="5697538" y="6836932"/>
            <a:ext cx="1587500" cy="406400"/>
          </a:xfrm>
          <a:prstGeom prst="rect">
            <a:avLst/>
          </a:prstGeom>
        </p:spPr>
      </p:pic>
      <p:pic>
        <p:nvPicPr>
          <p:cNvPr id="16" name="Picture 15"/>
          <p:cNvPicPr>
            <a:picLocks noChangeAspect="1"/>
          </p:cNvPicPr>
          <p:nvPr/>
        </p:nvPicPr>
        <p:blipFill>
          <a:blip r:embed="rId6">
            <a:clrChange>
              <a:clrFrom>
                <a:srgbClr val="FFFFFC"/>
              </a:clrFrom>
              <a:clrTo>
                <a:srgbClr val="FFFFFC">
                  <a:alpha val="0"/>
                </a:srgbClr>
              </a:clrTo>
            </a:clrChange>
            <a:alphaModFix amt="80000"/>
          </a:blip>
          <a:stretch>
            <a:fillRect/>
          </a:stretch>
        </p:blipFill>
        <p:spPr>
          <a:xfrm>
            <a:off x="256540" y="4272271"/>
            <a:ext cx="10188250" cy="2262667"/>
          </a:xfrm>
          <a:prstGeom prst="rect">
            <a:avLst/>
          </a:prstGeom>
        </p:spPr>
      </p:pic>
      <p:sp>
        <p:nvSpPr>
          <p:cNvPr id="29" name="Freeform 59"/>
          <p:cNvSpPr>
            <a:spLocks noEditPoints="1"/>
          </p:cNvSpPr>
          <p:nvPr/>
        </p:nvSpPr>
        <p:spPr bwMode="auto">
          <a:xfrm>
            <a:off x="368300" y="3013231"/>
            <a:ext cx="9965055" cy="3531868"/>
          </a:xfrm>
          <a:custGeom>
            <a:avLst/>
            <a:gdLst>
              <a:gd name="T0" fmla="*/ 10404 w 10404"/>
              <a:gd name="T1" fmla="*/ 746 h 3688"/>
              <a:gd name="T2" fmla="*/ 9677 w 10404"/>
              <a:gd name="T3" fmla="*/ 746 h 3688"/>
              <a:gd name="T4" fmla="*/ 9677 w 10404"/>
              <a:gd name="T5" fmla="*/ 726 h 3688"/>
              <a:gd name="T6" fmla="*/ 9652 w 10404"/>
              <a:gd name="T7" fmla="*/ 716 h 3688"/>
              <a:gd name="T8" fmla="*/ 9637 w 10404"/>
              <a:gd name="T9" fmla="*/ 734 h 3688"/>
              <a:gd name="T10" fmla="*/ 8893 w 10404"/>
              <a:gd name="T11" fmla="*/ 744 h 3688"/>
              <a:gd name="T12" fmla="*/ 8893 w 10404"/>
              <a:gd name="T13" fmla="*/ 724 h 3688"/>
              <a:gd name="T14" fmla="*/ 8875 w 10404"/>
              <a:gd name="T15" fmla="*/ 715 h 3688"/>
              <a:gd name="T16" fmla="*/ 8867 w 10404"/>
              <a:gd name="T17" fmla="*/ 732 h 3688"/>
              <a:gd name="T18" fmla="*/ 8159 w 10404"/>
              <a:gd name="T19" fmla="*/ 743 h 3688"/>
              <a:gd name="T20" fmla="*/ 7387 w 10404"/>
              <a:gd name="T21" fmla="*/ 698 h 3688"/>
              <a:gd name="T22" fmla="*/ 6549 w 10404"/>
              <a:gd name="T23" fmla="*/ 747 h 3688"/>
              <a:gd name="T24" fmla="*/ 6019 w 10404"/>
              <a:gd name="T25" fmla="*/ 731 h 3688"/>
              <a:gd name="T26" fmla="*/ 5883 w 10404"/>
              <a:gd name="T27" fmla="*/ 706 h 3688"/>
              <a:gd name="T28" fmla="*/ 5500 w 10404"/>
              <a:gd name="T29" fmla="*/ 699 h 3688"/>
              <a:gd name="T30" fmla="*/ 5216 w 10404"/>
              <a:gd name="T31" fmla="*/ 680 h 3688"/>
              <a:gd name="T32" fmla="*/ 5087 w 10404"/>
              <a:gd name="T33" fmla="*/ 664 h 3688"/>
              <a:gd name="T34" fmla="*/ 5024 w 10404"/>
              <a:gd name="T35" fmla="*/ 658 h 3688"/>
              <a:gd name="T36" fmla="*/ 4748 w 10404"/>
              <a:gd name="T37" fmla="*/ 638 h 3688"/>
              <a:gd name="T38" fmla="*/ 4451 w 10404"/>
              <a:gd name="T39" fmla="*/ 622 h 3688"/>
              <a:gd name="T40" fmla="*/ 4405 w 10404"/>
              <a:gd name="T41" fmla="*/ 623 h 3688"/>
              <a:gd name="T42" fmla="*/ 4235 w 10404"/>
              <a:gd name="T43" fmla="*/ 635 h 3688"/>
              <a:gd name="T44" fmla="*/ 4141 w 10404"/>
              <a:gd name="T45" fmla="*/ 652 h 3688"/>
              <a:gd name="T46" fmla="*/ 3275 w 10404"/>
              <a:gd name="T47" fmla="*/ 494 h 3688"/>
              <a:gd name="T48" fmla="*/ 3271 w 10404"/>
              <a:gd name="T49" fmla="*/ 491 h 3688"/>
              <a:gd name="T50" fmla="*/ 3048 w 10404"/>
              <a:gd name="T51" fmla="*/ 519 h 3688"/>
              <a:gd name="T52" fmla="*/ 2296 w 10404"/>
              <a:gd name="T53" fmla="*/ 266 h 3688"/>
              <a:gd name="T54" fmla="*/ 2113 w 10404"/>
              <a:gd name="T55" fmla="*/ 259 h 3688"/>
              <a:gd name="T56" fmla="*/ 1361 w 10404"/>
              <a:gd name="T57" fmla="*/ 22 h 3688"/>
              <a:gd name="T58" fmla="*/ 971 w 10404"/>
              <a:gd name="T59" fmla="*/ 96 h 3688"/>
              <a:gd name="T60" fmla="*/ 784 w 10404"/>
              <a:gd name="T61" fmla="*/ 250 h 3688"/>
              <a:gd name="T62" fmla="*/ 476 w 10404"/>
              <a:gd name="T63" fmla="*/ 312 h 3688"/>
              <a:gd name="T64" fmla="*/ 0 w 10404"/>
              <a:gd name="T65" fmla="*/ 488 h 3688"/>
              <a:gd name="T66" fmla="*/ 10404 w 10404"/>
              <a:gd name="T67" fmla="*/ 3688 h 3688"/>
              <a:gd name="T68" fmla="*/ 8692 w 10404"/>
              <a:gd name="T69" fmla="*/ 798 h 3688"/>
              <a:gd name="T70" fmla="*/ 8568 w 10404"/>
              <a:gd name="T71" fmla="*/ 839 h 3688"/>
              <a:gd name="T72" fmla="*/ 9079 w 10404"/>
              <a:gd name="T73" fmla="*/ 798 h 3688"/>
              <a:gd name="T74" fmla="*/ 8921 w 10404"/>
              <a:gd name="T75" fmla="*/ 891 h 3688"/>
              <a:gd name="T76" fmla="*/ 9296 w 10404"/>
              <a:gd name="T77" fmla="*/ 903 h 3688"/>
              <a:gd name="T78" fmla="*/ 9480 w 10404"/>
              <a:gd name="T79" fmla="*/ 788 h 3688"/>
              <a:gd name="T80" fmla="*/ 9707 w 10404"/>
              <a:gd name="T81" fmla="*/ 903 h 3688"/>
              <a:gd name="T82" fmla="*/ 9868 w 10404"/>
              <a:gd name="T83" fmla="*/ 795 h 3688"/>
              <a:gd name="T84" fmla="*/ 10031 w 10404"/>
              <a:gd name="T85" fmla="*/ 912 h 3688"/>
              <a:gd name="T86" fmla="*/ 9828 w 10404"/>
              <a:gd name="T87" fmla="*/ 910 h 3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404" h="3688">
                <a:moveTo>
                  <a:pt x="10404" y="3688"/>
                </a:moveTo>
                <a:lnTo>
                  <a:pt x="10404" y="746"/>
                </a:lnTo>
                <a:lnTo>
                  <a:pt x="9833" y="746"/>
                </a:lnTo>
                <a:lnTo>
                  <a:pt x="9677" y="746"/>
                </a:lnTo>
                <a:lnTo>
                  <a:pt x="9677" y="735"/>
                </a:lnTo>
                <a:lnTo>
                  <a:pt x="9677" y="726"/>
                </a:lnTo>
                <a:lnTo>
                  <a:pt x="9667" y="708"/>
                </a:lnTo>
                <a:lnTo>
                  <a:pt x="9652" y="716"/>
                </a:lnTo>
                <a:lnTo>
                  <a:pt x="9637" y="724"/>
                </a:lnTo>
                <a:lnTo>
                  <a:pt x="9637" y="734"/>
                </a:lnTo>
                <a:lnTo>
                  <a:pt x="9637" y="744"/>
                </a:lnTo>
                <a:lnTo>
                  <a:pt x="8893" y="744"/>
                </a:lnTo>
                <a:lnTo>
                  <a:pt x="8893" y="734"/>
                </a:lnTo>
                <a:lnTo>
                  <a:pt x="8893" y="724"/>
                </a:lnTo>
                <a:lnTo>
                  <a:pt x="8881" y="707"/>
                </a:lnTo>
                <a:lnTo>
                  <a:pt x="8875" y="715"/>
                </a:lnTo>
                <a:lnTo>
                  <a:pt x="8867" y="723"/>
                </a:lnTo>
                <a:lnTo>
                  <a:pt x="8867" y="732"/>
                </a:lnTo>
                <a:lnTo>
                  <a:pt x="8867" y="743"/>
                </a:lnTo>
                <a:lnTo>
                  <a:pt x="8159" y="743"/>
                </a:lnTo>
                <a:cubicBezTo>
                  <a:pt x="8064" y="730"/>
                  <a:pt x="7956" y="700"/>
                  <a:pt x="7831" y="690"/>
                </a:cubicBezTo>
                <a:cubicBezTo>
                  <a:pt x="7653" y="674"/>
                  <a:pt x="7503" y="682"/>
                  <a:pt x="7387" y="698"/>
                </a:cubicBezTo>
                <a:cubicBezTo>
                  <a:pt x="7283" y="712"/>
                  <a:pt x="7103" y="734"/>
                  <a:pt x="6869" y="774"/>
                </a:cubicBezTo>
                <a:cubicBezTo>
                  <a:pt x="6780" y="762"/>
                  <a:pt x="6677" y="752"/>
                  <a:pt x="6549" y="747"/>
                </a:cubicBezTo>
                <a:cubicBezTo>
                  <a:pt x="6453" y="743"/>
                  <a:pt x="6329" y="742"/>
                  <a:pt x="6187" y="744"/>
                </a:cubicBezTo>
                <a:cubicBezTo>
                  <a:pt x="6141" y="746"/>
                  <a:pt x="6089" y="744"/>
                  <a:pt x="6019" y="731"/>
                </a:cubicBezTo>
                <a:lnTo>
                  <a:pt x="5985" y="724"/>
                </a:lnTo>
                <a:cubicBezTo>
                  <a:pt x="5955" y="718"/>
                  <a:pt x="5920" y="711"/>
                  <a:pt x="5883" y="706"/>
                </a:cubicBezTo>
                <a:cubicBezTo>
                  <a:pt x="5743" y="682"/>
                  <a:pt x="5625" y="694"/>
                  <a:pt x="5515" y="699"/>
                </a:cubicBezTo>
                <a:lnTo>
                  <a:pt x="5500" y="699"/>
                </a:lnTo>
                <a:cubicBezTo>
                  <a:pt x="5504" y="695"/>
                  <a:pt x="5449" y="699"/>
                  <a:pt x="5449" y="699"/>
                </a:cubicBezTo>
                <a:cubicBezTo>
                  <a:pt x="5383" y="696"/>
                  <a:pt x="5300" y="690"/>
                  <a:pt x="5216" y="680"/>
                </a:cubicBezTo>
                <a:cubicBezTo>
                  <a:pt x="5197" y="679"/>
                  <a:pt x="5183" y="676"/>
                  <a:pt x="5149" y="672"/>
                </a:cubicBezTo>
                <a:cubicBezTo>
                  <a:pt x="5128" y="670"/>
                  <a:pt x="5107" y="667"/>
                  <a:pt x="5087" y="664"/>
                </a:cubicBezTo>
                <a:cubicBezTo>
                  <a:pt x="5068" y="663"/>
                  <a:pt x="5059" y="660"/>
                  <a:pt x="5029" y="656"/>
                </a:cubicBezTo>
                <a:cubicBezTo>
                  <a:pt x="5028" y="656"/>
                  <a:pt x="5025" y="658"/>
                  <a:pt x="5024" y="658"/>
                </a:cubicBezTo>
                <a:cubicBezTo>
                  <a:pt x="4867" y="636"/>
                  <a:pt x="4855" y="638"/>
                  <a:pt x="4749" y="638"/>
                </a:cubicBezTo>
                <a:lnTo>
                  <a:pt x="4748" y="638"/>
                </a:lnTo>
                <a:cubicBezTo>
                  <a:pt x="4731" y="638"/>
                  <a:pt x="4705" y="636"/>
                  <a:pt x="4705" y="636"/>
                </a:cubicBezTo>
                <a:cubicBezTo>
                  <a:pt x="4627" y="636"/>
                  <a:pt x="4571" y="632"/>
                  <a:pt x="4451" y="622"/>
                </a:cubicBezTo>
                <a:cubicBezTo>
                  <a:pt x="4445" y="622"/>
                  <a:pt x="4441" y="620"/>
                  <a:pt x="4436" y="622"/>
                </a:cubicBezTo>
                <a:cubicBezTo>
                  <a:pt x="4427" y="623"/>
                  <a:pt x="4405" y="623"/>
                  <a:pt x="4405" y="623"/>
                </a:cubicBezTo>
                <a:lnTo>
                  <a:pt x="4401" y="623"/>
                </a:lnTo>
                <a:cubicBezTo>
                  <a:pt x="4343" y="622"/>
                  <a:pt x="4289" y="627"/>
                  <a:pt x="4235" y="635"/>
                </a:cubicBezTo>
                <a:cubicBezTo>
                  <a:pt x="4208" y="639"/>
                  <a:pt x="4177" y="639"/>
                  <a:pt x="4141" y="652"/>
                </a:cubicBezTo>
                <a:lnTo>
                  <a:pt x="4141" y="652"/>
                </a:lnTo>
                <a:cubicBezTo>
                  <a:pt x="3899" y="666"/>
                  <a:pt x="3671" y="614"/>
                  <a:pt x="3643" y="606"/>
                </a:cubicBezTo>
                <a:lnTo>
                  <a:pt x="3275" y="494"/>
                </a:lnTo>
                <a:lnTo>
                  <a:pt x="3275" y="494"/>
                </a:lnTo>
                <a:lnTo>
                  <a:pt x="3271" y="491"/>
                </a:lnTo>
                <a:cubicBezTo>
                  <a:pt x="3229" y="482"/>
                  <a:pt x="3191" y="482"/>
                  <a:pt x="3149" y="492"/>
                </a:cubicBezTo>
                <a:lnTo>
                  <a:pt x="3048" y="519"/>
                </a:lnTo>
                <a:cubicBezTo>
                  <a:pt x="2993" y="534"/>
                  <a:pt x="2937" y="530"/>
                  <a:pt x="2885" y="508"/>
                </a:cubicBezTo>
                <a:lnTo>
                  <a:pt x="2296" y="266"/>
                </a:lnTo>
                <a:cubicBezTo>
                  <a:pt x="2247" y="246"/>
                  <a:pt x="2193" y="242"/>
                  <a:pt x="2141" y="252"/>
                </a:cubicBezTo>
                <a:lnTo>
                  <a:pt x="2113" y="259"/>
                </a:lnTo>
                <a:cubicBezTo>
                  <a:pt x="2064" y="270"/>
                  <a:pt x="2013" y="267"/>
                  <a:pt x="1967" y="248"/>
                </a:cubicBezTo>
                <a:lnTo>
                  <a:pt x="1361" y="22"/>
                </a:lnTo>
                <a:cubicBezTo>
                  <a:pt x="1304" y="0"/>
                  <a:pt x="1240" y="0"/>
                  <a:pt x="1183" y="20"/>
                </a:cubicBezTo>
                <a:lnTo>
                  <a:pt x="971" y="96"/>
                </a:lnTo>
                <a:cubicBezTo>
                  <a:pt x="935" y="110"/>
                  <a:pt x="901" y="131"/>
                  <a:pt x="875" y="158"/>
                </a:cubicBezTo>
                <a:lnTo>
                  <a:pt x="784" y="250"/>
                </a:lnTo>
                <a:cubicBezTo>
                  <a:pt x="727" y="307"/>
                  <a:pt x="647" y="335"/>
                  <a:pt x="567" y="324"/>
                </a:cubicBezTo>
                <a:lnTo>
                  <a:pt x="476" y="312"/>
                </a:lnTo>
                <a:cubicBezTo>
                  <a:pt x="427" y="306"/>
                  <a:pt x="368" y="314"/>
                  <a:pt x="323" y="335"/>
                </a:cubicBezTo>
                <a:lnTo>
                  <a:pt x="0" y="488"/>
                </a:lnTo>
                <a:lnTo>
                  <a:pt x="0" y="3688"/>
                </a:lnTo>
                <a:lnTo>
                  <a:pt x="10404" y="3688"/>
                </a:lnTo>
                <a:close/>
                <a:moveTo>
                  <a:pt x="8568" y="839"/>
                </a:moveTo>
                <a:cubicBezTo>
                  <a:pt x="8597" y="814"/>
                  <a:pt x="8643" y="798"/>
                  <a:pt x="8692" y="798"/>
                </a:cubicBezTo>
                <a:cubicBezTo>
                  <a:pt x="8765" y="798"/>
                  <a:pt x="8828" y="834"/>
                  <a:pt x="8847" y="882"/>
                </a:cubicBezTo>
                <a:cubicBezTo>
                  <a:pt x="8740" y="868"/>
                  <a:pt x="8644" y="852"/>
                  <a:pt x="8568" y="839"/>
                </a:cubicBezTo>
                <a:close/>
                <a:moveTo>
                  <a:pt x="8921" y="891"/>
                </a:moveTo>
                <a:cubicBezTo>
                  <a:pt x="8936" y="839"/>
                  <a:pt x="9001" y="798"/>
                  <a:pt x="9079" y="798"/>
                </a:cubicBezTo>
                <a:cubicBezTo>
                  <a:pt x="9167" y="798"/>
                  <a:pt x="9240" y="848"/>
                  <a:pt x="9240" y="911"/>
                </a:cubicBezTo>
                <a:cubicBezTo>
                  <a:pt x="9128" y="910"/>
                  <a:pt x="9021" y="902"/>
                  <a:pt x="8921" y="891"/>
                </a:cubicBezTo>
                <a:close/>
                <a:moveTo>
                  <a:pt x="9828" y="910"/>
                </a:moveTo>
                <a:cubicBezTo>
                  <a:pt x="9540" y="908"/>
                  <a:pt x="9344" y="903"/>
                  <a:pt x="9296" y="903"/>
                </a:cubicBezTo>
                <a:lnTo>
                  <a:pt x="9319" y="903"/>
                </a:lnTo>
                <a:cubicBezTo>
                  <a:pt x="9319" y="851"/>
                  <a:pt x="9391" y="788"/>
                  <a:pt x="9480" y="788"/>
                </a:cubicBezTo>
                <a:cubicBezTo>
                  <a:pt x="9569" y="788"/>
                  <a:pt x="9641" y="851"/>
                  <a:pt x="9641" y="903"/>
                </a:cubicBezTo>
                <a:lnTo>
                  <a:pt x="9707" y="903"/>
                </a:lnTo>
                <a:cubicBezTo>
                  <a:pt x="9707" y="864"/>
                  <a:pt x="9755" y="807"/>
                  <a:pt x="9835" y="796"/>
                </a:cubicBezTo>
                <a:cubicBezTo>
                  <a:pt x="9835" y="795"/>
                  <a:pt x="9856" y="795"/>
                  <a:pt x="9868" y="795"/>
                </a:cubicBezTo>
                <a:cubicBezTo>
                  <a:pt x="9957" y="795"/>
                  <a:pt x="10025" y="848"/>
                  <a:pt x="10025" y="911"/>
                </a:cubicBezTo>
                <a:lnTo>
                  <a:pt x="10031" y="912"/>
                </a:lnTo>
                <a:lnTo>
                  <a:pt x="10031" y="915"/>
                </a:lnTo>
                <a:cubicBezTo>
                  <a:pt x="9952" y="914"/>
                  <a:pt x="9892" y="910"/>
                  <a:pt x="9828" y="910"/>
                </a:cubicBezTo>
                <a:close/>
              </a:path>
            </a:pathLst>
          </a:custGeom>
          <a:solidFill>
            <a:srgbClr val="C0CE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4" name="Group 3"/>
          <p:cNvGrpSpPr/>
          <p:nvPr/>
        </p:nvGrpSpPr>
        <p:grpSpPr>
          <a:xfrm>
            <a:off x="4995646" y="4052654"/>
            <a:ext cx="4629341" cy="776761"/>
            <a:chOff x="4995646" y="4052654"/>
            <a:chExt cx="4629341" cy="776761"/>
          </a:xfrm>
        </p:grpSpPr>
        <p:sp>
          <p:nvSpPr>
            <p:cNvPr id="31" name="Freeform 60"/>
            <p:cNvSpPr>
              <a:spLocks noEditPoints="1"/>
            </p:cNvSpPr>
            <p:nvPr/>
          </p:nvSpPr>
          <p:spPr bwMode="auto">
            <a:xfrm>
              <a:off x="6895272" y="4052654"/>
              <a:ext cx="2729715" cy="750272"/>
            </a:xfrm>
            <a:custGeom>
              <a:avLst/>
              <a:gdLst>
                <a:gd name="T0" fmla="*/ 2738 w 2849"/>
                <a:gd name="T1" fmla="*/ 42 h 784"/>
                <a:gd name="T2" fmla="*/ 2250 w 2849"/>
                <a:gd name="T3" fmla="*/ 0 h 784"/>
                <a:gd name="T4" fmla="*/ 1796 w 2849"/>
                <a:gd name="T5" fmla="*/ 208 h 784"/>
                <a:gd name="T6" fmla="*/ 1621 w 2849"/>
                <a:gd name="T7" fmla="*/ 37 h 784"/>
                <a:gd name="T8" fmla="*/ 1548 w 2849"/>
                <a:gd name="T9" fmla="*/ 102 h 784"/>
                <a:gd name="T10" fmla="*/ 1502 w 2849"/>
                <a:gd name="T11" fmla="*/ 82 h 784"/>
                <a:gd name="T12" fmla="*/ 1461 w 2849"/>
                <a:gd name="T13" fmla="*/ 192 h 784"/>
                <a:gd name="T14" fmla="*/ 1301 w 2849"/>
                <a:gd name="T15" fmla="*/ 36 h 784"/>
                <a:gd name="T16" fmla="*/ 1228 w 2849"/>
                <a:gd name="T17" fmla="*/ 101 h 784"/>
                <a:gd name="T18" fmla="*/ 1182 w 2849"/>
                <a:gd name="T19" fmla="*/ 81 h 784"/>
                <a:gd name="T20" fmla="*/ 1118 w 2849"/>
                <a:gd name="T21" fmla="*/ 213 h 784"/>
                <a:gd name="T22" fmla="*/ 1130 w 2849"/>
                <a:gd name="T23" fmla="*/ 238 h 784"/>
                <a:gd name="T24" fmla="*/ 1144 w 2849"/>
                <a:gd name="T25" fmla="*/ 233 h 784"/>
                <a:gd name="T26" fmla="*/ 1154 w 2849"/>
                <a:gd name="T27" fmla="*/ 221 h 784"/>
                <a:gd name="T28" fmla="*/ 986 w 2849"/>
                <a:gd name="T29" fmla="*/ 346 h 784"/>
                <a:gd name="T30" fmla="*/ 609 w 2849"/>
                <a:gd name="T31" fmla="*/ 40 h 784"/>
                <a:gd name="T32" fmla="*/ 32 w 2849"/>
                <a:gd name="T33" fmla="*/ 346 h 784"/>
                <a:gd name="T34" fmla="*/ 0 w 2849"/>
                <a:gd name="T35" fmla="*/ 348 h 784"/>
                <a:gd name="T36" fmla="*/ 513 w 2849"/>
                <a:gd name="T37" fmla="*/ 784 h 784"/>
                <a:gd name="T38" fmla="*/ 2849 w 2849"/>
                <a:gd name="T39" fmla="*/ 784 h 784"/>
                <a:gd name="T40" fmla="*/ 2849 w 2849"/>
                <a:gd name="T41" fmla="*/ 509 h 784"/>
                <a:gd name="T42" fmla="*/ 2738 w 2849"/>
                <a:gd name="T43" fmla="*/ 349 h 784"/>
                <a:gd name="T44" fmla="*/ 1446 w 2849"/>
                <a:gd name="T45" fmla="*/ 349 h 784"/>
                <a:gd name="T46" fmla="*/ 1450 w 2849"/>
                <a:gd name="T47" fmla="*/ 242 h 784"/>
                <a:gd name="T48" fmla="*/ 1472 w 2849"/>
                <a:gd name="T49" fmla="*/ 241 h 784"/>
                <a:gd name="T50" fmla="*/ 1476 w 2849"/>
                <a:gd name="T51" fmla="*/ 349 h 784"/>
                <a:gd name="T52" fmla="*/ 1796 w 2849"/>
                <a:gd name="T53" fmla="*/ 349 h 784"/>
                <a:gd name="T54" fmla="*/ 1766 w 2849"/>
                <a:gd name="T55" fmla="*/ 222 h 784"/>
                <a:gd name="T56" fmla="*/ 1778 w 2849"/>
                <a:gd name="T57" fmla="*/ 236 h 784"/>
                <a:gd name="T58" fmla="*/ 1797 w 2849"/>
                <a:gd name="T59" fmla="*/ 240 h 784"/>
                <a:gd name="T60" fmla="*/ 1796 w 2849"/>
                <a:gd name="T61" fmla="*/ 349 h 784"/>
                <a:gd name="T62" fmla="*/ 2284 w 2849"/>
                <a:gd name="T63" fmla="*/ 236 h 784"/>
                <a:gd name="T64" fmla="*/ 2405 w 2849"/>
                <a:gd name="T65" fmla="*/ 137 h 784"/>
                <a:gd name="T66" fmla="*/ 2550 w 2849"/>
                <a:gd name="T67" fmla="*/ 236 h 784"/>
                <a:gd name="T68" fmla="*/ 2429 w 2849"/>
                <a:gd name="T69" fmla="*/ 137 h 784"/>
                <a:gd name="T70" fmla="*/ 2550 w 2849"/>
                <a:gd name="T71" fmla="*/ 236 h 784"/>
                <a:gd name="T72" fmla="*/ 2573 w 2849"/>
                <a:gd name="T73" fmla="*/ 236 h 784"/>
                <a:gd name="T74" fmla="*/ 2694 w 2849"/>
                <a:gd name="T75" fmla="*/ 137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49" h="784">
                  <a:moveTo>
                    <a:pt x="2738" y="349"/>
                  </a:moveTo>
                  <a:lnTo>
                    <a:pt x="2738" y="42"/>
                  </a:lnTo>
                  <a:lnTo>
                    <a:pt x="2250" y="97"/>
                  </a:lnTo>
                  <a:lnTo>
                    <a:pt x="2250" y="0"/>
                  </a:lnTo>
                  <a:lnTo>
                    <a:pt x="1796" y="0"/>
                  </a:lnTo>
                  <a:lnTo>
                    <a:pt x="1796" y="208"/>
                  </a:lnTo>
                  <a:cubicBezTo>
                    <a:pt x="1764" y="174"/>
                    <a:pt x="1654" y="64"/>
                    <a:pt x="1636" y="45"/>
                  </a:cubicBezTo>
                  <a:cubicBezTo>
                    <a:pt x="1633" y="41"/>
                    <a:pt x="1628" y="37"/>
                    <a:pt x="1621" y="37"/>
                  </a:cubicBezTo>
                  <a:cubicBezTo>
                    <a:pt x="1614" y="37"/>
                    <a:pt x="1609" y="40"/>
                    <a:pt x="1606" y="44"/>
                  </a:cubicBezTo>
                  <a:lnTo>
                    <a:pt x="1548" y="102"/>
                  </a:lnTo>
                  <a:lnTo>
                    <a:pt x="1548" y="82"/>
                  </a:lnTo>
                  <a:lnTo>
                    <a:pt x="1502" y="82"/>
                  </a:lnTo>
                  <a:lnTo>
                    <a:pt x="1502" y="149"/>
                  </a:lnTo>
                  <a:lnTo>
                    <a:pt x="1461" y="192"/>
                  </a:lnTo>
                  <a:cubicBezTo>
                    <a:pt x="1418" y="148"/>
                    <a:pt x="1333" y="61"/>
                    <a:pt x="1316" y="44"/>
                  </a:cubicBezTo>
                  <a:cubicBezTo>
                    <a:pt x="1313" y="40"/>
                    <a:pt x="1308" y="36"/>
                    <a:pt x="1301" y="36"/>
                  </a:cubicBezTo>
                  <a:cubicBezTo>
                    <a:pt x="1294" y="36"/>
                    <a:pt x="1289" y="38"/>
                    <a:pt x="1286" y="42"/>
                  </a:cubicBezTo>
                  <a:lnTo>
                    <a:pt x="1228" y="101"/>
                  </a:lnTo>
                  <a:lnTo>
                    <a:pt x="1228" y="81"/>
                  </a:lnTo>
                  <a:lnTo>
                    <a:pt x="1182" y="81"/>
                  </a:lnTo>
                  <a:lnTo>
                    <a:pt x="1182" y="148"/>
                  </a:lnTo>
                  <a:lnTo>
                    <a:pt x="1118" y="213"/>
                  </a:lnTo>
                  <a:cubicBezTo>
                    <a:pt x="1116" y="216"/>
                    <a:pt x="1113" y="220"/>
                    <a:pt x="1113" y="224"/>
                  </a:cubicBezTo>
                  <a:cubicBezTo>
                    <a:pt x="1113" y="232"/>
                    <a:pt x="1121" y="238"/>
                    <a:pt x="1130" y="238"/>
                  </a:cubicBezTo>
                  <a:cubicBezTo>
                    <a:pt x="1136" y="238"/>
                    <a:pt x="1141" y="236"/>
                    <a:pt x="1144" y="233"/>
                  </a:cubicBezTo>
                  <a:lnTo>
                    <a:pt x="1144" y="233"/>
                  </a:lnTo>
                  <a:lnTo>
                    <a:pt x="1144" y="233"/>
                  </a:lnTo>
                  <a:lnTo>
                    <a:pt x="1154" y="221"/>
                  </a:lnTo>
                  <a:lnTo>
                    <a:pt x="1154" y="346"/>
                  </a:lnTo>
                  <a:lnTo>
                    <a:pt x="986" y="346"/>
                  </a:lnTo>
                  <a:lnTo>
                    <a:pt x="986" y="40"/>
                  </a:lnTo>
                  <a:lnTo>
                    <a:pt x="609" y="40"/>
                  </a:lnTo>
                  <a:lnTo>
                    <a:pt x="609" y="346"/>
                  </a:lnTo>
                  <a:lnTo>
                    <a:pt x="32" y="346"/>
                  </a:lnTo>
                  <a:lnTo>
                    <a:pt x="32" y="348"/>
                  </a:lnTo>
                  <a:lnTo>
                    <a:pt x="0" y="348"/>
                  </a:lnTo>
                  <a:lnTo>
                    <a:pt x="0" y="784"/>
                  </a:lnTo>
                  <a:lnTo>
                    <a:pt x="513" y="784"/>
                  </a:lnTo>
                  <a:lnTo>
                    <a:pt x="513" y="784"/>
                  </a:lnTo>
                  <a:lnTo>
                    <a:pt x="2849" y="784"/>
                  </a:lnTo>
                  <a:lnTo>
                    <a:pt x="2849" y="726"/>
                  </a:lnTo>
                  <a:lnTo>
                    <a:pt x="2849" y="509"/>
                  </a:lnTo>
                  <a:lnTo>
                    <a:pt x="2849" y="349"/>
                  </a:lnTo>
                  <a:lnTo>
                    <a:pt x="2738" y="349"/>
                  </a:lnTo>
                  <a:close/>
                  <a:moveTo>
                    <a:pt x="1474" y="349"/>
                  </a:moveTo>
                  <a:lnTo>
                    <a:pt x="1446" y="349"/>
                  </a:lnTo>
                  <a:lnTo>
                    <a:pt x="1446" y="241"/>
                  </a:lnTo>
                  <a:cubicBezTo>
                    <a:pt x="1448" y="241"/>
                    <a:pt x="1449" y="242"/>
                    <a:pt x="1450" y="242"/>
                  </a:cubicBezTo>
                  <a:cubicBezTo>
                    <a:pt x="1454" y="242"/>
                    <a:pt x="1457" y="241"/>
                    <a:pt x="1461" y="238"/>
                  </a:cubicBezTo>
                  <a:cubicBezTo>
                    <a:pt x="1464" y="240"/>
                    <a:pt x="1468" y="241"/>
                    <a:pt x="1472" y="241"/>
                  </a:cubicBezTo>
                  <a:lnTo>
                    <a:pt x="1476" y="241"/>
                  </a:lnTo>
                  <a:lnTo>
                    <a:pt x="1476" y="349"/>
                  </a:lnTo>
                  <a:lnTo>
                    <a:pt x="1474" y="349"/>
                  </a:lnTo>
                  <a:close/>
                  <a:moveTo>
                    <a:pt x="1796" y="349"/>
                  </a:moveTo>
                  <a:lnTo>
                    <a:pt x="1766" y="349"/>
                  </a:lnTo>
                  <a:lnTo>
                    <a:pt x="1766" y="222"/>
                  </a:lnTo>
                  <a:lnTo>
                    <a:pt x="1777" y="234"/>
                  </a:lnTo>
                  <a:lnTo>
                    <a:pt x="1778" y="236"/>
                  </a:lnTo>
                  <a:cubicBezTo>
                    <a:pt x="1781" y="238"/>
                    <a:pt x="1786" y="241"/>
                    <a:pt x="1792" y="241"/>
                  </a:cubicBezTo>
                  <a:cubicBezTo>
                    <a:pt x="1793" y="241"/>
                    <a:pt x="1794" y="241"/>
                    <a:pt x="1797" y="240"/>
                  </a:cubicBezTo>
                  <a:lnTo>
                    <a:pt x="1797" y="349"/>
                  </a:lnTo>
                  <a:lnTo>
                    <a:pt x="1796" y="349"/>
                  </a:lnTo>
                  <a:close/>
                  <a:moveTo>
                    <a:pt x="2405" y="236"/>
                  </a:moveTo>
                  <a:lnTo>
                    <a:pt x="2284" y="236"/>
                  </a:lnTo>
                  <a:lnTo>
                    <a:pt x="2284" y="137"/>
                  </a:lnTo>
                  <a:lnTo>
                    <a:pt x="2405" y="137"/>
                  </a:lnTo>
                  <a:lnTo>
                    <a:pt x="2405" y="236"/>
                  </a:lnTo>
                  <a:close/>
                  <a:moveTo>
                    <a:pt x="2550" y="236"/>
                  </a:moveTo>
                  <a:lnTo>
                    <a:pt x="2429" y="236"/>
                  </a:lnTo>
                  <a:lnTo>
                    <a:pt x="2429" y="137"/>
                  </a:lnTo>
                  <a:lnTo>
                    <a:pt x="2550" y="137"/>
                  </a:lnTo>
                  <a:lnTo>
                    <a:pt x="2550" y="236"/>
                  </a:lnTo>
                  <a:close/>
                  <a:moveTo>
                    <a:pt x="2694" y="236"/>
                  </a:moveTo>
                  <a:lnTo>
                    <a:pt x="2573" y="236"/>
                  </a:lnTo>
                  <a:lnTo>
                    <a:pt x="2573" y="137"/>
                  </a:lnTo>
                  <a:lnTo>
                    <a:pt x="2694" y="137"/>
                  </a:lnTo>
                  <a:lnTo>
                    <a:pt x="2694" y="236"/>
                  </a:lnTo>
                  <a:close/>
                </a:path>
              </a:pathLst>
            </a:custGeom>
            <a:solidFill>
              <a:srgbClr val="4D5E24">
                <a:alpha val="25098"/>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32" name="Freeform 61"/>
            <p:cNvSpPr>
              <a:spLocks noEditPoints="1"/>
            </p:cNvSpPr>
            <p:nvPr/>
          </p:nvSpPr>
          <p:spPr bwMode="auto">
            <a:xfrm>
              <a:off x="4995646" y="4079143"/>
              <a:ext cx="2256804" cy="750272"/>
            </a:xfrm>
            <a:custGeom>
              <a:avLst/>
              <a:gdLst>
                <a:gd name="T0" fmla="*/ 2321 w 2356"/>
                <a:gd name="T1" fmla="*/ 329 h 784"/>
                <a:gd name="T2" fmla="*/ 2321 w 2356"/>
                <a:gd name="T3" fmla="*/ 327 h 784"/>
                <a:gd name="T4" fmla="*/ 1717 w 2356"/>
                <a:gd name="T5" fmla="*/ 327 h 784"/>
                <a:gd name="T6" fmla="*/ 1717 w 2356"/>
                <a:gd name="T7" fmla="*/ 101 h 784"/>
                <a:gd name="T8" fmla="*/ 1322 w 2356"/>
                <a:gd name="T9" fmla="*/ 197 h 784"/>
                <a:gd name="T10" fmla="*/ 1322 w 2356"/>
                <a:gd name="T11" fmla="*/ 327 h 784"/>
                <a:gd name="T12" fmla="*/ 1146 w 2356"/>
                <a:gd name="T13" fmla="*/ 327 h 784"/>
                <a:gd name="T14" fmla="*/ 1146 w 2356"/>
                <a:gd name="T15" fmla="*/ 196 h 784"/>
                <a:gd name="T16" fmla="*/ 1157 w 2356"/>
                <a:gd name="T17" fmla="*/ 208 h 784"/>
                <a:gd name="T18" fmla="*/ 1157 w 2356"/>
                <a:gd name="T19" fmla="*/ 208 h 784"/>
                <a:gd name="T20" fmla="*/ 1157 w 2356"/>
                <a:gd name="T21" fmla="*/ 208 h 784"/>
                <a:gd name="T22" fmla="*/ 1170 w 2356"/>
                <a:gd name="T23" fmla="*/ 213 h 784"/>
                <a:gd name="T24" fmla="*/ 1189 w 2356"/>
                <a:gd name="T25" fmla="*/ 197 h 784"/>
                <a:gd name="T26" fmla="*/ 1184 w 2356"/>
                <a:gd name="T27" fmla="*/ 187 h 784"/>
                <a:gd name="T28" fmla="*/ 1117 w 2356"/>
                <a:gd name="T29" fmla="*/ 119 h 784"/>
                <a:gd name="T30" fmla="*/ 1117 w 2356"/>
                <a:gd name="T31" fmla="*/ 49 h 784"/>
                <a:gd name="T32" fmla="*/ 1069 w 2356"/>
                <a:gd name="T33" fmla="*/ 49 h 784"/>
                <a:gd name="T34" fmla="*/ 1069 w 2356"/>
                <a:gd name="T35" fmla="*/ 69 h 784"/>
                <a:gd name="T36" fmla="*/ 1008 w 2356"/>
                <a:gd name="T37" fmla="*/ 8 h 784"/>
                <a:gd name="T38" fmla="*/ 992 w 2356"/>
                <a:gd name="T39" fmla="*/ 0 h 784"/>
                <a:gd name="T40" fmla="*/ 976 w 2356"/>
                <a:gd name="T41" fmla="*/ 8 h 784"/>
                <a:gd name="T42" fmla="*/ 824 w 2356"/>
                <a:gd name="T43" fmla="*/ 163 h 784"/>
                <a:gd name="T44" fmla="*/ 780 w 2356"/>
                <a:gd name="T45" fmla="*/ 119 h 784"/>
                <a:gd name="T46" fmla="*/ 780 w 2356"/>
                <a:gd name="T47" fmla="*/ 49 h 784"/>
                <a:gd name="T48" fmla="*/ 732 w 2356"/>
                <a:gd name="T49" fmla="*/ 49 h 784"/>
                <a:gd name="T50" fmla="*/ 732 w 2356"/>
                <a:gd name="T51" fmla="*/ 69 h 784"/>
                <a:gd name="T52" fmla="*/ 670 w 2356"/>
                <a:gd name="T53" fmla="*/ 8 h 784"/>
                <a:gd name="T54" fmla="*/ 654 w 2356"/>
                <a:gd name="T55" fmla="*/ 0 h 784"/>
                <a:gd name="T56" fmla="*/ 638 w 2356"/>
                <a:gd name="T57" fmla="*/ 8 h 784"/>
                <a:gd name="T58" fmla="*/ 470 w 2356"/>
                <a:gd name="T59" fmla="*/ 179 h 784"/>
                <a:gd name="T60" fmla="*/ 470 w 2356"/>
                <a:gd name="T61" fmla="*/ 144 h 784"/>
                <a:gd name="T62" fmla="*/ 270 w 2356"/>
                <a:gd name="T63" fmla="*/ 144 h 784"/>
                <a:gd name="T64" fmla="*/ 270 w 2356"/>
                <a:gd name="T65" fmla="*/ 327 h 784"/>
                <a:gd name="T66" fmla="*/ 0 w 2356"/>
                <a:gd name="T67" fmla="*/ 327 h 784"/>
                <a:gd name="T68" fmla="*/ 0 w 2356"/>
                <a:gd name="T69" fmla="*/ 784 h 784"/>
                <a:gd name="T70" fmla="*/ 0 w 2356"/>
                <a:gd name="T71" fmla="*/ 784 h 784"/>
                <a:gd name="T72" fmla="*/ 2356 w 2356"/>
                <a:gd name="T73" fmla="*/ 784 h 784"/>
                <a:gd name="T74" fmla="*/ 2356 w 2356"/>
                <a:gd name="T75" fmla="*/ 328 h 784"/>
                <a:gd name="T76" fmla="*/ 2321 w 2356"/>
                <a:gd name="T77" fmla="*/ 328 h 784"/>
                <a:gd name="T78" fmla="*/ 2321 w 2356"/>
                <a:gd name="T79" fmla="*/ 329 h 784"/>
                <a:gd name="T80" fmla="*/ 505 w 2356"/>
                <a:gd name="T81" fmla="*/ 328 h 784"/>
                <a:gd name="T82" fmla="*/ 474 w 2356"/>
                <a:gd name="T83" fmla="*/ 328 h 784"/>
                <a:gd name="T84" fmla="*/ 474 w 2356"/>
                <a:gd name="T85" fmla="*/ 215 h 784"/>
                <a:gd name="T86" fmla="*/ 480 w 2356"/>
                <a:gd name="T87" fmla="*/ 216 h 784"/>
                <a:gd name="T88" fmla="*/ 493 w 2356"/>
                <a:gd name="T89" fmla="*/ 211 h 784"/>
                <a:gd name="T90" fmla="*/ 494 w 2356"/>
                <a:gd name="T91" fmla="*/ 209 h 784"/>
                <a:gd name="T92" fmla="*/ 505 w 2356"/>
                <a:gd name="T93" fmla="*/ 196 h 784"/>
                <a:gd name="T94" fmla="*/ 505 w 2356"/>
                <a:gd name="T95" fmla="*/ 328 h 784"/>
                <a:gd name="T96" fmla="*/ 841 w 2356"/>
                <a:gd name="T97" fmla="*/ 328 h 784"/>
                <a:gd name="T98" fmla="*/ 812 w 2356"/>
                <a:gd name="T99" fmla="*/ 328 h 784"/>
                <a:gd name="T100" fmla="*/ 812 w 2356"/>
                <a:gd name="T101" fmla="*/ 215 h 784"/>
                <a:gd name="T102" fmla="*/ 816 w 2356"/>
                <a:gd name="T103" fmla="*/ 216 h 784"/>
                <a:gd name="T104" fmla="*/ 826 w 2356"/>
                <a:gd name="T105" fmla="*/ 212 h 784"/>
                <a:gd name="T106" fmla="*/ 837 w 2356"/>
                <a:gd name="T107" fmla="*/ 216 h 784"/>
                <a:gd name="T108" fmla="*/ 842 w 2356"/>
                <a:gd name="T109" fmla="*/ 215 h 784"/>
                <a:gd name="T110" fmla="*/ 842 w 2356"/>
                <a:gd name="T111" fmla="*/ 328 h 784"/>
                <a:gd name="T112" fmla="*/ 841 w 2356"/>
                <a:gd name="T113" fmla="*/ 328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56" h="784">
                  <a:moveTo>
                    <a:pt x="2321" y="329"/>
                  </a:moveTo>
                  <a:lnTo>
                    <a:pt x="2321" y="327"/>
                  </a:lnTo>
                  <a:lnTo>
                    <a:pt x="1717" y="327"/>
                  </a:lnTo>
                  <a:lnTo>
                    <a:pt x="1717" y="101"/>
                  </a:lnTo>
                  <a:lnTo>
                    <a:pt x="1322" y="197"/>
                  </a:lnTo>
                  <a:lnTo>
                    <a:pt x="1322" y="327"/>
                  </a:lnTo>
                  <a:lnTo>
                    <a:pt x="1146" y="327"/>
                  </a:lnTo>
                  <a:lnTo>
                    <a:pt x="1146" y="196"/>
                  </a:lnTo>
                  <a:lnTo>
                    <a:pt x="1157" y="208"/>
                  </a:lnTo>
                  <a:lnTo>
                    <a:pt x="1157" y="208"/>
                  </a:lnTo>
                  <a:lnTo>
                    <a:pt x="1157" y="208"/>
                  </a:lnTo>
                  <a:cubicBezTo>
                    <a:pt x="1160" y="212"/>
                    <a:pt x="1165" y="213"/>
                    <a:pt x="1170" y="213"/>
                  </a:cubicBezTo>
                  <a:cubicBezTo>
                    <a:pt x="1181" y="213"/>
                    <a:pt x="1189" y="207"/>
                    <a:pt x="1189" y="197"/>
                  </a:cubicBezTo>
                  <a:cubicBezTo>
                    <a:pt x="1189" y="193"/>
                    <a:pt x="1188" y="189"/>
                    <a:pt x="1184" y="187"/>
                  </a:cubicBezTo>
                  <a:lnTo>
                    <a:pt x="1117" y="119"/>
                  </a:lnTo>
                  <a:lnTo>
                    <a:pt x="1117" y="49"/>
                  </a:lnTo>
                  <a:lnTo>
                    <a:pt x="1069" y="49"/>
                  </a:lnTo>
                  <a:lnTo>
                    <a:pt x="1069" y="69"/>
                  </a:lnTo>
                  <a:lnTo>
                    <a:pt x="1008" y="8"/>
                  </a:lnTo>
                  <a:cubicBezTo>
                    <a:pt x="1005" y="4"/>
                    <a:pt x="998" y="0"/>
                    <a:pt x="992" y="0"/>
                  </a:cubicBezTo>
                  <a:cubicBezTo>
                    <a:pt x="985" y="0"/>
                    <a:pt x="980" y="3"/>
                    <a:pt x="976" y="8"/>
                  </a:cubicBezTo>
                  <a:cubicBezTo>
                    <a:pt x="958" y="25"/>
                    <a:pt x="869" y="116"/>
                    <a:pt x="824" y="163"/>
                  </a:cubicBezTo>
                  <a:lnTo>
                    <a:pt x="780" y="119"/>
                  </a:lnTo>
                  <a:lnTo>
                    <a:pt x="780" y="49"/>
                  </a:lnTo>
                  <a:lnTo>
                    <a:pt x="732" y="49"/>
                  </a:lnTo>
                  <a:lnTo>
                    <a:pt x="732" y="69"/>
                  </a:lnTo>
                  <a:lnTo>
                    <a:pt x="670" y="8"/>
                  </a:lnTo>
                  <a:cubicBezTo>
                    <a:pt x="668" y="4"/>
                    <a:pt x="661" y="0"/>
                    <a:pt x="654" y="0"/>
                  </a:cubicBezTo>
                  <a:cubicBezTo>
                    <a:pt x="648" y="0"/>
                    <a:pt x="642" y="3"/>
                    <a:pt x="638" y="8"/>
                  </a:cubicBezTo>
                  <a:cubicBezTo>
                    <a:pt x="618" y="28"/>
                    <a:pt x="505" y="144"/>
                    <a:pt x="470" y="179"/>
                  </a:cubicBezTo>
                  <a:lnTo>
                    <a:pt x="470" y="144"/>
                  </a:lnTo>
                  <a:lnTo>
                    <a:pt x="270" y="144"/>
                  </a:lnTo>
                  <a:lnTo>
                    <a:pt x="270" y="327"/>
                  </a:lnTo>
                  <a:lnTo>
                    <a:pt x="0" y="327"/>
                  </a:lnTo>
                  <a:lnTo>
                    <a:pt x="0" y="784"/>
                  </a:lnTo>
                  <a:lnTo>
                    <a:pt x="0" y="784"/>
                  </a:lnTo>
                  <a:lnTo>
                    <a:pt x="2356" y="784"/>
                  </a:lnTo>
                  <a:lnTo>
                    <a:pt x="2356" y="328"/>
                  </a:lnTo>
                  <a:lnTo>
                    <a:pt x="2321" y="328"/>
                  </a:lnTo>
                  <a:lnTo>
                    <a:pt x="2321" y="329"/>
                  </a:lnTo>
                  <a:close/>
                  <a:moveTo>
                    <a:pt x="505" y="328"/>
                  </a:moveTo>
                  <a:lnTo>
                    <a:pt x="474" y="328"/>
                  </a:lnTo>
                  <a:lnTo>
                    <a:pt x="474" y="215"/>
                  </a:lnTo>
                  <a:cubicBezTo>
                    <a:pt x="476" y="215"/>
                    <a:pt x="477" y="216"/>
                    <a:pt x="480" y="216"/>
                  </a:cubicBezTo>
                  <a:cubicBezTo>
                    <a:pt x="485" y="216"/>
                    <a:pt x="490" y="213"/>
                    <a:pt x="493" y="211"/>
                  </a:cubicBezTo>
                  <a:lnTo>
                    <a:pt x="494" y="209"/>
                  </a:lnTo>
                  <a:lnTo>
                    <a:pt x="505" y="196"/>
                  </a:lnTo>
                  <a:lnTo>
                    <a:pt x="505" y="328"/>
                  </a:lnTo>
                  <a:close/>
                  <a:moveTo>
                    <a:pt x="841" y="328"/>
                  </a:moveTo>
                  <a:lnTo>
                    <a:pt x="812" y="328"/>
                  </a:lnTo>
                  <a:lnTo>
                    <a:pt x="812" y="215"/>
                  </a:lnTo>
                  <a:cubicBezTo>
                    <a:pt x="813" y="215"/>
                    <a:pt x="814" y="216"/>
                    <a:pt x="816" y="216"/>
                  </a:cubicBezTo>
                  <a:cubicBezTo>
                    <a:pt x="820" y="216"/>
                    <a:pt x="824" y="215"/>
                    <a:pt x="826" y="212"/>
                  </a:cubicBezTo>
                  <a:cubicBezTo>
                    <a:pt x="829" y="215"/>
                    <a:pt x="833" y="216"/>
                    <a:pt x="837" y="216"/>
                  </a:cubicBezTo>
                  <a:cubicBezTo>
                    <a:pt x="838" y="216"/>
                    <a:pt x="840" y="216"/>
                    <a:pt x="842" y="215"/>
                  </a:cubicBezTo>
                  <a:lnTo>
                    <a:pt x="842" y="328"/>
                  </a:lnTo>
                  <a:lnTo>
                    <a:pt x="841" y="328"/>
                  </a:lnTo>
                  <a:close/>
                </a:path>
              </a:pathLst>
            </a:custGeom>
            <a:solidFill>
              <a:srgbClr val="4D5E24">
                <a:alpha val="25098"/>
              </a:srgbClr>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33" name="Freeform 62"/>
          <p:cNvSpPr>
            <a:spLocks/>
          </p:cNvSpPr>
          <p:nvPr/>
        </p:nvSpPr>
        <p:spPr bwMode="auto">
          <a:xfrm>
            <a:off x="361772" y="4639391"/>
            <a:ext cx="9996983" cy="1923571"/>
          </a:xfrm>
          <a:custGeom>
            <a:avLst/>
            <a:gdLst>
              <a:gd name="T0" fmla="*/ 10336 w 10404"/>
              <a:gd name="T1" fmla="*/ 0 h 2008"/>
              <a:gd name="T2" fmla="*/ 10126 w 10404"/>
              <a:gd name="T3" fmla="*/ 46 h 2008"/>
              <a:gd name="T4" fmla="*/ 9992 w 10404"/>
              <a:gd name="T5" fmla="*/ 18 h 2008"/>
              <a:gd name="T6" fmla="*/ 9854 w 10404"/>
              <a:gd name="T7" fmla="*/ 16 h 2008"/>
              <a:gd name="T8" fmla="*/ 9568 w 10404"/>
              <a:gd name="T9" fmla="*/ 18 h 2008"/>
              <a:gd name="T10" fmla="*/ 9430 w 10404"/>
              <a:gd name="T11" fmla="*/ 16 h 2008"/>
              <a:gd name="T12" fmla="*/ 9146 w 10404"/>
              <a:gd name="T13" fmla="*/ 18 h 2008"/>
              <a:gd name="T14" fmla="*/ 9007 w 10404"/>
              <a:gd name="T15" fmla="*/ 16 h 2008"/>
              <a:gd name="T16" fmla="*/ 8722 w 10404"/>
              <a:gd name="T17" fmla="*/ 18 h 2008"/>
              <a:gd name="T18" fmla="*/ 8583 w 10404"/>
              <a:gd name="T19" fmla="*/ 16 h 2008"/>
              <a:gd name="T20" fmla="*/ 8431 w 10404"/>
              <a:gd name="T21" fmla="*/ 47 h 2008"/>
              <a:gd name="T22" fmla="*/ 8303 w 10404"/>
              <a:gd name="T23" fmla="*/ 19 h 2008"/>
              <a:gd name="T24" fmla="*/ 8164 w 10404"/>
              <a:gd name="T25" fmla="*/ 18 h 2008"/>
              <a:gd name="T26" fmla="*/ 7879 w 10404"/>
              <a:gd name="T27" fmla="*/ 19 h 2008"/>
              <a:gd name="T28" fmla="*/ 7740 w 10404"/>
              <a:gd name="T29" fmla="*/ 18 h 2008"/>
              <a:gd name="T30" fmla="*/ 7456 w 10404"/>
              <a:gd name="T31" fmla="*/ 19 h 2008"/>
              <a:gd name="T32" fmla="*/ 7318 w 10404"/>
              <a:gd name="T33" fmla="*/ 18 h 2008"/>
              <a:gd name="T34" fmla="*/ 7032 w 10404"/>
              <a:gd name="T35" fmla="*/ 19 h 2008"/>
              <a:gd name="T36" fmla="*/ 6894 w 10404"/>
              <a:gd name="T37" fmla="*/ 18 h 2008"/>
              <a:gd name="T38" fmla="*/ 6752 w 10404"/>
              <a:gd name="T39" fmla="*/ 47 h 2008"/>
              <a:gd name="T40" fmla="*/ 6555 w 10404"/>
              <a:gd name="T41" fmla="*/ 3 h 2008"/>
              <a:gd name="T42" fmla="*/ 6343 w 10404"/>
              <a:gd name="T43" fmla="*/ 48 h 2008"/>
              <a:gd name="T44" fmla="*/ 6131 w 10404"/>
              <a:gd name="T45" fmla="*/ 3 h 2008"/>
              <a:gd name="T46" fmla="*/ 5920 w 10404"/>
              <a:gd name="T47" fmla="*/ 48 h 2008"/>
              <a:gd name="T48" fmla="*/ 5708 w 10404"/>
              <a:gd name="T49" fmla="*/ 3 h 2008"/>
              <a:gd name="T50" fmla="*/ 5496 w 10404"/>
              <a:gd name="T51" fmla="*/ 48 h 2008"/>
              <a:gd name="T52" fmla="*/ 5284 w 10404"/>
              <a:gd name="T53" fmla="*/ 3 h 2008"/>
              <a:gd name="T54" fmla="*/ 5074 w 10404"/>
              <a:gd name="T55" fmla="*/ 48 h 2008"/>
              <a:gd name="T56" fmla="*/ 5063 w 10404"/>
              <a:gd name="T57" fmla="*/ 48 h 2008"/>
              <a:gd name="T58" fmla="*/ 4866 w 10404"/>
              <a:gd name="T59" fmla="*/ 4 h 2008"/>
              <a:gd name="T60" fmla="*/ 4654 w 10404"/>
              <a:gd name="T61" fmla="*/ 50 h 2008"/>
              <a:gd name="T62" fmla="*/ 4442 w 10404"/>
              <a:gd name="T63" fmla="*/ 4 h 2008"/>
              <a:gd name="T64" fmla="*/ 4231 w 10404"/>
              <a:gd name="T65" fmla="*/ 50 h 2008"/>
              <a:gd name="T66" fmla="*/ 4019 w 10404"/>
              <a:gd name="T67" fmla="*/ 4 h 2008"/>
              <a:gd name="T68" fmla="*/ 3807 w 10404"/>
              <a:gd name="T69" fmla="*/ 50 h 2008"/>
              <a:gd name="T70" fmla="*/ 3595 w 10404"/>
              <a:gd name="T71" fmla="*/ 4 h 2008"/>
              <a:gd name="T72" fmla="*/ 3384 w 10404"/>
              <a:gd name="T73" fmla="*/ 50 h 2008"/>
              <a:gd name="T74" fmla="*/ 3251 w 10404"/>
              <a:gd name="T75" fmla="*/ 22 h 2008"/>
              <a:gd name="T76" fmla="*/ 3112 w 10404"/>
              <a:gd name="T77" fmla="*/ 20 h 2008"/>
              <a:gd name="T78" fmla="*/ 2827 w 10404"/>
              <a:gd name="T79" fmla="*/ 22 h 2008"/>
              <a:gd name="T80" fmla="*/ 2688 w 10404"/>
              <a:gd name="T81" fmla="*/ 20 h 2008"/>
              <a:gd name="T82" fmla="*/ 2404 w 10404"/>
              <a:gd name="T83" fmla="*/ 22 h 2008"/>
              <a:gd name="T84" fmla="*/ 2266 w 10404"/>
              <a:gd name="T85" fmla="*/ 20 h 2008"/>
              <a:gd name="T86" fmla="*/ 1980 w 10404"/>
              <a:gd name="T87" fmla="*/ 22 h 2008"/>
              <a:gd name="T88" fmla="*/ 1842 w 10404"/>
              <a:gd name="T89" fmla="*/ 20 h 2008"/>
              <a:gd name="T90" fmla="*/ 1690 w 10404"/>
              <a:gd name="T91" fmla="*/ 51 h 2008"/>
              <a:gd name="T92" fmla="*/ 1562 w 10404"/>
              <a:gd name="T93" fmla="*/ 23 h 2008"/>
              <a:gd name="T94" fmla="*/ 1423 w 10404"/>
              <a:gd name="T95" fmla="*/ 22 h 2008"/>
              <a:gd name="T96" fmla="*/ 1138 w 10404"/>
              <a:gd name="T97" fmla="*/ 23 h 2008"/>
              <a:gd name="T98" fmla="*/ 999 w 10404"/>
              <a:gd name="T99" fmla="*/ 22 h 2008"/>
              <a:gd name="T100" fmla="*/ 715 w 10404"/>
              <a:gd name="T101" fmla="*/ 23 h 2008"/>
              <a:gd name="T102" fmla="*/ 576 w 10404"/>
              <a:gd name="T103" fmla="*/ 22 h 2008"/>
              <a:gd name="T104" fmla="*/ 291 w 10404"/>
              <a:gd name="T105" fmla="*/ 23 h 2008"/>
              <a:gd name="T106" fmla="*/ 152 w 10404"/>
              <a:gd name="T107" fmla="*/ 22 h 2008"/>
              <a:gd name="T108" fmla="*/ 0 w 10404"/>
              <a:gd name="T109" fmla="*/ 52 h 2008"/>
              <a:gd name="T110" fmla="*/ 0 w 10404"/>
              <a:gd name="T111" fmla="*/ 2008 h 2008"/>
              <a:gd name="T112" fmla="*/ 10371 w 10404"/>
              <a:gd name="T113" fmla="*/ 260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04" h="2008">
                <a:moveTo>
                  <a:pt x="10371" y="260"/>
                </a:moveTo>
                <a:lnTo>
                  <a:pt x="10371" y="4"/>
                </a:lnTo>
                <a:cubicBezTo>
                  <a:pt x="10360" y="2"/>
                  <a:pt x="10348" y="0"/>
                  <a:pt x="10336" y="0"/>
                </a:cubicBezTo>
                <a:cubicBezTo>
                  <a:pt x="10310" y="0"/>
                  <a:pt x="10286" y="6"/>
                  <a:pt x="10268" y="15"/>
                </a:cubicBezTo>
                <a:lnTo>
                  <a:pt x="10267" y="16"/>
                </a:lnTo>
                <a:cubicBezTo>
                  <a:pt x="10230" y="34"/>
                  <a:pt x="10180" y="46"/>
                  <a:pt x="10126" y="46"/>
                </a:cubicBezTo>
                <a:lnTo>
                  <a:pt x="10119" y="46"/>
                </a:lnTo>
                <a:lnTo>
                  <a:pt x="10119" y="46"/>
                </a:lnTo>
                <a:cubicBezTo>
                  <a:pt x="10071" y="44"/>
                  <a:pt x="10026" y="34"/>
                  <a:pt x="9992" y="18"/>
                </a:cubicBezTo>
                <a:lnTo>
                  <a:pt x="9990" y="16"/>
                </a:lnTo>
                <a:cubicBezTo>
                  <a:pt x="9972" y="7"/>
                  <a:pt x="9948" y="2"/>
                  <a:pt x="9922" y="2"/>
                </a:cubicBezTo>
                <a:cubicBezTo>
                  <a:pt x="9895" y="2"/>
                  <a:pt x="9871" y="7"/>
                  <a:pt x="9854" y="16"/>
                </a:cubicBezTo>
                <a:lnTo>
                  <a:pt x="9851" y="18"/>
                </a:lnTo>
                <a:cubicBezTo>
                  <a:pt x="9814" y="35"/>
                  <a:pt x="9764" y="47"/>
                  <a:pt x="9710" y="47"/>
                </a:cubicBezTo>
                <a:cubicBezTo>
                  <a:pt x="9655" y="47"/>
                  <a:pt x="9606" y="36"/>
                  <a:pt x="9568" y="18"/>
                </a:cubicBezTo>
                <a:lnTo>
                  <a:pt x="9566" y="16"/>
                </a:lnTo>
                <a:cubicBezTo>
                  <a:pt x="9548" y="7"/>
                  <a:pt x="9524" y="2"/>
                  <a:pt x="9498" y="2"/>
                </a:cubicBezTo>
                <a:cubicBezTo>
                  <a:pt x="9471" y="2"/>
                  <a:pt x="9447" y="7"/>
                  <a:pt x="9430" y="16"/>
                </a:cubicBezTo>
                <a:lnTo>
                  <a:pt x="9428" y="18"/>
                </a:lnTo>
                <a:cubicBezTo>
                  <a:pt x="9391" y="35"/>
                  <a:pt x="9342" y="47"/>
                  <a:pt x="9287" y="47"/>
                </a:cubicBezTo>
                <a:cubicBezTo>
                  <a:pt x="9232" y="47"/>
                  <a:pt x="9183" y="36"/>
                  <a:pt x="9146" y="18"/>
                </a:cubicBezTo>
                <a:lnTo>
                  <a:pt x="9143" y="16"/>
                </a:lnTo>
                <a:cubicBezTo>
                  <a:pt x="9126" y="7"/>
                  <a:pt x="9102" y="2"/>
                  <a:pt x="9075" y="2"/>
                </a:cubicBezTo>
                <a:cubicBezTo>
                  <a:pt x="9048" y="2"/>
                  <a:pt x="9024" y="7"/>
                  <a:pt x="9007" y="16"/>
                </a:cubicBezTo>
                <a:lnTo>
                  <a:pt x="9004" y="18"/>
                </a:lnTo>
                <a:cubicBezTo>
                  <a:pt x="8967" y="35"/>
                  <a:pt x="8918" y="47"/>
                  <a:pt x="8863" y="47"/>
                </a:cubicBezTo>
                <a:cubicBezTo>
                  <a:pt x="8808" y="47"/>
                  <a:pt x="8759" y="36"/>
                  <a:pt x="8722" y="18"/>
                </a:cubicBezTo>
                <a:lnTo>
                  <a:pt x="8719" y="16"/>
                </a:lnTo>
                <a:cubicBezTo>
                  <a:pt x="8702" y="7"/>
                  <a:pt x="8678" y="2"/>
                  <a:pt x="8651" y="2"/>
                </a:cubicBezTo>
                <a:cubicBezTo>
                  <a:pt x="8624" y="2"/>
                  <a:pt x="8600" y="7"/>
                  <a:pt x="8583" y="16"/>
                </a:cubicBezTo>
                <a:lnTo>
                  <a:pt x="8582" y="18"/>
                </a:lnTo>
                <a:cubicBezTo>
                  <a:pt x="8544" y="35"/>
                  <a:pt x="8495" y="47"/>
                  <a:pt x="8440" y="47"/>
                </a:cubicBezTo>
                <a:lnTo>
                  <a:pt x="8431" y="47"/>
                </a:lnTo>
                <a:lnTo>
                  <a:pt x="8431" y="62"/>
                </a:lnTo>
                <a:cubicBezTo>
                  <a:pt x="8431" y="56"/>
                  <a:pt x="8431" y="52"/>
                  <a:pt x="8430" y="47"/>
                </a:cubicBezTo>
                <a:cubicBezTo>
                  <a:pt x="8382" y="46"/>
                  <a:pt x="8336" y="35"/>
                  <a:pt x="8303" y="19"/>
                </a:cubicBezTo>
                <a:lnTo>
                  <a:pt x="8300" y="18"/>
                </a:lnTo>
                <a:cubicBezTo>
                  <a:pt x="8283" y="8"/>
                  <a:pt x="8259" y="3"/>
                  <a:pt x="8232" y="3"/>
                </a:cubicBezTo>
                <a:cubicBezTo>
                  <a:pt x="8206" y="3"/>
                  <a:pt x="8182" y="8"/>
                  <a:pt x="8164" y="18"/>
                </a:cubicBezTo>
                <a:lnTo>
                  <a:pt x="8162" y="19"/>
                </a:lnTo>
                <a:cubicBezTo>
                  <a:pt x="8124" y="36"/>
                  <a:pt x="8075" y="48"/>
                  <a:pt x="8020" y="48"/>
                </a:cubicBezTo>
                <a:cubicBezTo>
                  <a:pt x="7966" y="48"/>
                  <a:pt x="7916" y="38"/>
                  <a:pt x="7879" y="19"/>
                </a:cubicBezTo>
                <a:lnTo>
                  <a:pt x="7876" y="18"/>
                </a:lnTo>
                <a:cubicBezTo>
                  <a:pt x="7859" y="8"/>
                  <a:pt x="7835" y="3"/>
                  <a:pt x="7808" y="3"/>
                </a:cubicBezTo>
                <a:cubicBezTo>
                  <a:pt x="7782" y="3"/>
                  <a:pt x="7758" y="8"/>
                  <a:pt x="7740" y="18"/>
                </a:cubicBezTo>
                <a:lnTo>
                  <a:pt x="7739" y="19"/>
                </a:lnTo>
                <a:cubicBezTo>
                  <a:pt x="7702" y="36"/>
                  <a:pt x="7652" y="48"/>
                  <a:pt x="7598" y="48"/>
                </a:cubicBezTo>
                <a:cubicBezTo>
                  <a:pt x="7543" y="48"/>
                  <a:pt x="7494" y="38"/>
                  <a:pt x="7456" y="19"/>
                </a:cubicBezTo>
                <a:lnTo>
                  <a:pt x="7454" y="18"/>
                </a:lnTo>
                <a:cubicBezTo>
                  <a:pt x="7436" y="8"/>
                  <a:pt x="7412" y="3"/>
                  <a:pt x="7386" y="3"/>
                </a:cubicBezTo>
                <a:cubicBezTo>
                  <a:pt x="7359" y="3"/>
                  <a:pt x="7335" y="8"/>
                  <a:pt x="7318" y="18"/>
                </a:cubicBezTo>
                <a:lnTo>
                  <a:pt x="7315" y="19"/>
                </a:lnTo>
                <a:cubicBezTo>
                  <a:pt x="7278" y="36"/>
                  <a:pt x="7228" y="48"/>
                  <a:pt x="7174" y="48"/>
                </a:cubicBezTo>
                <a:cubicBezTo>
                  <a:pt x="7119" y="48"/>
                  <a:pt x="7070" y="38"/>
                  <a:pt x="7032" y="19"/>
                </a:cubicBezTo>
                <a:lnTo>
                  <a:pt x="7030" y="18"/>
                </a:lnTo>
                <a:cubicBezTo>
                  <a:pt x="7012" y="8"/>
                  <a:pt x="6988" y="3"/>
                  <a:pt x="6962" y="3"/>
                </a:cubicBezTo>
                <a:cubicBezTo>
                  <a:pt x="6935" y="3"/>
                  <a:pt x="6911" y="8"/>
                  <a:pt x="6894" y="18"/>
                </a:cubicBezTo>
                <a:lnTo>
                  <a:pt x="6892" y="19"/>
                </a:lnTo>
                <a:cubicBezTo>
                  <a:pt x="6855" y="36"/>
                  <a:pt x="6807" y="47"/>
                  <a:pt x="6752" y="47"/>
                </a:cubicBezTo>
                <a:lnTo>
                  <a:pt x="6752" y="47"/>
                </a:lnTo>
                <a:cubicBezTo>
                  <a:pt x="6704" y="46"/>
                  <a:pt x="6659" y="35"/>
                  <a:pt x="6626" y="19"/>
                </a:cubicBezTo>
                <a:lnTo>
                  <a:pt x="6623" y="18"/>
                </a:lnTo>
                <a:cubicBezTo>
                  <a:pt x="6606" y="8"/>
                  <a:pt x="6582" y="3"/>
                  <a:pt x="6555" y="3"/>
                </a:cubicBezTo>
                <a:cubicBezTo>
                  <a:pt x="6528" y="3"/>
                  <a:pt x="6504" y="8"/>
                  <a:pt x="6487" y="18"/>
                </a:cubicBezTo>
                <a:lnTo>
                  <a:pt x="6484" y="19"/>
                </a:lnTo>
                <a:cubicBezTo>
                  <a:pt x="6447" y="36"/>
                  <a:pt x="6398" y="48"/>
                  <a:pt x="6343" y="48"/>
                </a:cubicBezTo>
                <a:cubicBezTo>
                  <a:pt x="6288" y="48"/>
                  <a:pt x="6239" y="38"/>
                  <a:pt x="6202" y="19"/>
                </a:cubicBezTo>
                <a:lnTo>
                  <a:pt x="6199" y="18"/>
                </a:lnTo>
                <a:cubicBezTo>
                  <a:pt x="6182" y="8"/>
                  <a:pt x="6158" y="3"/>
                  <a:pt x="6131" y="3"/>
                </a:cubicBezTo>
                <a:cubicBezTo>
                  <a:pt x="6104" y="3"/>
                  <a:pt x="6080" y="8"/>
                  <a:pt x="6063" y="18"/>
                </a:cubicBezTo>
                <a:lnTo>
                  <a:pt x="6062" y="19"/>
                </a:lnTo>
                <a:cubicBezTo>
                  <a:pt x="6024" y="36"/>
                  <a:pt x="5975" y="48"/>
                  <a:pt x="5920" y="48"/>
                </a:cubicBezTo>
                <a:cubicBezTo>
                  <a:pt x="5866" y="48"/>
                  <a:pt x="5816" y="38"/>
                  <a:pt x="5779" y="19"/>
                </a:cubicBezTo>
                <a:lnTo>
                  <a:pt x="5776" y="18"/>
                </a:lnTo>
                <a:cubicBezTo>
                  <a:pt x="5759" y="8"/>
                  <a:pt x="5735" y="3"/>
                  <a:pt x="5708" y="3"/>
                </a:cubicBezTo>
                <a:cubicBezTo>
                  <a:pt x="5682" y="3"/>
                  <a:pt x="5658" y="8"/>
                  <a:pt x="5640" y="18"/>
                </a:cubicBezTo>
                <a:lnTo>
                  <a:pt x="5638" y="19"/>
                </a:lnTo>
                <a:cubicBezTo>
                  <a:pt x="5600" y="36"/>
                  <a:pt x="5551" y="48"/>
                  <a:pt x="5496" y="48"/>
                </a:cubicBezTo>
                <a:cubicBezTo>
                  <a:pt x="5442" y="48"/>
                  <a:pt x="5392" y="38"/>
                  <a:pt x="5355" y="19"/>
                </a:cubicBezTo>
                <a:lnTo>
                  <a:pt x="5352" y="18"/>
                </a:lnTo>
                <a:cubicBezTo>
                  <a:pt x="5335" y="8"/>
                  <a:pt x="5311" y="3"/>
                  <a:pt x="5284" y="3"/>
                </a:cubicBezTo>
                <a:cubicBezTo>
                  <a:pt x="5258" y="3"/>
                  <a:pt x="5234" y="8"/>
                  <a:pt x="5216" y="18"/>
                </a:cubicBezTo>
                <a:lnTo>
                  <a:pt x="5215" y="19"/>
                </a:lnTo>
                <a:cubicBezTo>
                  <a:pt x="5178" y="36"/>
                  <a:pt x="5128" y="48"/>
                  <a:pt x="5074" y="48"/>
                </a:cubicBezTo>
                <a:lnTo>
                  <a:pt x="5064" y="48"/>
                </a:lnTo>
                <a:lnTo>
                  <a:pt x="5064" y="63"/>
                </a:lnTo>
                <a:cubicBezTo>
                  <a:pt x="5064" y="58"/>
                  <a:pt x="5064" y="54"/>
                  <a:pt x="5063" y="48"/>
                </a:cubicBezTo>
                <a:cubicBezTo>
                  <a:pt x="5015" y="47"/>
                  <a:pt x="4970" y="36"/>
                  <a:pt x="4936" y="20"/>
                </a:cubicBezTo>
                <a:lnTo>
                  <a:pt x="4934" y="19"/>
                </a:lnTo>
                <a:cubicBezTo>
                  <a:pt x="4916" y="10"/>
                  <a:pt x="4892" y="4"/>
                  <a:pt x="4866" y="4"/>
                </a:cubicBezTo>
                <a:cubicBezTo>
                  <a:pt x="4839" y="4"/>
                  <a:pt x="4815" y="10"/>
                  <a:pt x="4798" y="19"/>
                </a:cubicBezTo>
                <a:lnTo>
                  <a:pt x="4795" y="20"/>
                </a:lnTo>
                <a:cubicBezTo>
                  <a:pt x="4758" y="38"/>
                  <a:pt x="4708" y="50"/>
                  <a:pt x="4654" y="50"/>
                </a:cubicBezTo>
                <a:cubicBezTo>
                  <a:pt x="4599" y="50"/>
                  <a:pt x="4550" y="39"/>
                  <a:pt x="4512" y="20"/>
                </a:cubicBezTo>
                <a:lnTo>
                  <a:pt x="4510" y="19"/>
                </a:lnTo>
                <a:cubicBezTo>
                  <a:pt x="4492" y="10"/>
                  <a:pt x="4468" y="4"/>
                  <a:pt x="4442" y="4"/>
                </a:cubicBezTo>
                <a:cubicBezTo>
                  <a:pt x="4415" y="4"/>
                  <a:pt x="4391" y="10"/>
                  <a:pt x="4374" y="19"/>
                </a:cubicBezTo>
                <a:lnTo>
                  <a:pt x="4372" y="20"/>
                </a:lnTo>
                <a:cubicBezTo>
                  <a:pt x="4335" y="38"/>
                  <a:pt x="4286" y="50"/>
                  <a:pt x="4231" y="50"/>
                </a:cubicBezTo>
                <a:cubicBezTo>
                  <a:pt x="4176" y="50"/>
                  <a:pt x="4127" y="39"/>
                  <a:pt x="4090" y="20"/>
                </a:cubicBezTo>
                <a:lnTo>
                  <a:pt x="4087" y="19"/>
                </a:lnTo>
                <a:cubicBezTo>
                  <a:pt x="4070" y="10"/>
                  <a:pt x="4046" y="4"/>
                  <a:pt x="4019" y="4"/>
                </a:cubicBezTo>
                <a:cubicBezTo>
                  <a:pt x="3992" y="4"/>
                  <a:pt x="3968" y="10"/>
                  <a:pt x="3951" y="19"/>
                </a:cubicBezTo>
                <a:lnTo>
                  <a:pt x="3948" y="20"/>
                </a:lnTo>
                <a:cubicBezTo>
                  <a:pt x="3911" y="38"/>
                  <a:pt x="3862" y="50"/>
                  <a:pt x="3807" y="50"/>
                </a:cubicBezTo>
                <a:cubicBezTo>
                  <a:pt x="3752" y="50"/>
                  <a:pt x="3703" y="39"/>
                  <a:pt x="3666" y="20"/>
                </a:cubicBezTo>
                <a:lnTo>
                  <a:pt x="3663" y="19"/>
                </a:lnTo>
                <a:cubicBezTo>
                  <a:pt x="3646" y="10"/>
                  <a:pt x="3622" y="4"/>
                  <a:pt x="3595" y="4"/>
                </a:cubicBezTo>
                <a:cubicBezTo>
                  <a:pt x="3568" y="4"/>
                  <a:pt x="3544" y="10"/>
                  <a:pt x="3527" y="19"/>
                </a:cubicBezTo>
                <a:lnTo>
                  <a:pt x="3526" y="20"/>
                </a:lnTo>
                <a:cubicBezTo>
                  <a:pt x="3488" y="38"/>
                  <a:pt x="3439" y="50"/>
                  <a:pt x="3384" y="50"/>
                </a:cubicBezTo>
                <a:lnTo>
                  <a:pt x="3378" y="50"/>
                </a:lnTo>
                <a:lnTo>
                  <a:pt x="3378" y="50"/>
                </a:lnTo>
                <a:cubicBezTo>
                  <a:pt x="3330" y="48"/>
                  <a:pt x="3284" y="38"/>
                  <a:pt x="3251" y="22"/>
                </a:cubicBezTo>
                <a:lnTo>
                  <a:pt x="3248" y="20"/>
                </a:lnTo>
                <a:cubicBezTo>
                  <a:pt x="3231" y="11"/>
                  <a:pt x="3207" y="6"/>
                  <a:pt x="3180" y="6"/>
                </a:cubicBezTo>
                <a:cubicBezTo>
                  <a:pt x="3154" y="6"/>
                  <a:pt x="3130" y="11"/>
                  <a:pt x="3112" y="20"/>
                </a:cubicBezTo>
                <a:lnTo>
                  <a:pt x="3110" y="22"/>
                </a:lnTo>
                <a:cubicBezTo>
                  <a:pt x="3072" y="39"/>
                  <a:pt x="3023" y="51"/>
                  <a:pt x="2968" y="51"/>
                </a:cubicBezTo>
                <a:cubicBezTo>
                  <a:pt x="2914" y="51"/>
                  <a:pt x="2864" y="40"/>
                  <a:pt x="2827" y="22"/>
                </a:cubicBezTo>
                <a:lnTo>
                  <a:pt x="2824" y="20"/>
                </a:lnTo>
                <a:cubicBezTo>
                  <a:pt x="2807" y="11"/>
                  <a:pt x="2783" y="6"/>
                  <a:pt x="2756" y="6"/>
                </a:cubicBezTo>
                <a:cubicBezTo>
                  <a:pt x="2730" y="6"/>
                  <a:pt x="2706" y="11"/>
                  <a:pt x="2688" y="20"/>
                </a:cubicBezTo>
                <a:lnTo>
                  <a:pt x="2687" y="22"/>
                </a:lnTo>
                <a:cubicBezTo>
                  <a:pt x="2650" y="39"/>
                  <a:pt x="2600" y="51"/>
                  <a:pt x="2546" y="51"/>
                </a:cubicBezTo>
                <a:cubicBezTo>
                  <a:pt x="2491" y="51"/>
                  <a:pt x="2442" y="40"/>
                  <a:pt x="2404" y="22"/>
                </a:cubicBezTo>
                <a:lnTo>
                  <a:pt x="2402" y="20"/>
                </a:lnTo>
                <a:cubicBezTo>
                  <a:pt x="2384" y="11"/>
                  <a:pt x="2360" y="6"/>
                  <a:pt x="2334" y="6"/>
                </a:cubicBezTo>
                <a:cubicBezTo>
                  <a:pt x="2307" y="6"/>
                  <a:pt x="2283" y="11"/>
                  <a:pt x="2266" y="20"/>
                </a:cubicBezTo>
                <a:lnTo>
                  <a:pt x="2263" y="22"/>
                </a:lnTo>
                <a:cubicBezTo>
                  <a:pt x="2226" y="39"/>
                  <a:pt x="2176" y="51"/>
                  <a:pt x="2122" y="51"/>
                </a:cubicBezTo>
                <a:cubicBezTo>
                  <a:pt x="2067" y="51"/>
                  <a:pt x="2018" y="40"/>
                  <a:pt x="1980" y="22"/>
                </a:cubicBezTo>
                <a:lnTo>
                  <a:pt x="1978" y="20"/>
                </a:lnTo>
                <a:cubicBezTo>
                  <a:pt x="1960" y="11"/>
                  <a:pt x="1936" y="6"/>
                  <a:pt x="1910" y="6"/>
                </a:cubicBezTo>
                <a:cubicBezTo>
                  <a:pt x="1883" y="6"/>
                  <a:pt x="1859" y="11"/>
                  <a:pt x="1842" y="20"/>
                </a:cubicBezTo>
                <a:lnTo>
                  <a:pt x="1840" y="22"/>
                </a:lnTo>
                <a:cubicBezTo>
                  <a:pt x="1803" y="39"/>
                  <a:pt x="1754" y="51"/>
                  <a:pt x="1699" y="51"/>
                </a:cubicBezTo>
                <a:lnTo>
                  <a:pt x="1690" y="51"/>
                </a:lnTo>
                <a:lnTo>
                  <a:pt x="1690" y="66"/>
                </a:lnTo>
                <a:cubicBezTo>
                  <a:pt x="1690" y="60"/>
                  <a:pt x="1690" y="56"/>
                  <a:pt x="1688" y="51"/>
                </a:cubicBezTo>
                <a:cubicBezTo>
                  <a:pt x="1640" y="50"/>
                  <a:pt x="1595" y="39"/>
                  <a:pt x="1562" y="23"/>
                </a:cubicBezTo>
                <a:lnTo>
                  <a:pt x="1559" y="22"/>
                </a:lnTo>
                <a:cubicBezTo>
                  <a:pt x="1542" y="12"/>
                  <a:pt x="1518" y="7"/>
                  <a:pt x="1491" y="7"/>
                </a:cubicBezTo>
                <a:cubicBezTo>
                  <a:pt x="1464" y="7"/>
                  <a:pt x="1440" y="12"/>
                  <a:pt x="1423" y="22"/>
                </a:cubicBezTo>
                <a:lnTo>
                  <a:pt x="1420" y="23"/>
                </a:lnTo>
                <a:cubicBezTo>
                  <a:pt x="1383" y="40"/>
                  <a:pt x="1334" y="52"/>
                  <a:pt x="1279" y="52"/>
                </a:cubicBezTo>
                <a:cubicBezTo>
                  <a:pt x="1224" y="52"/>
                  <a:pt x="1175" y="42"/>
                  <a:pt x="1138" y="23"/>
                </a:cubicBezTo>
                <a:lnTo>
                  <a:pt x="1135" y="22"/>
                </a:lnTo>
                <a:cubicBezTo>
                  <a:pt x="1118" y="12"/>
                  <a:pt x="1094" y="7"/>
                  <a:pt x="1067" y="7"/>
                </a:cubicBezTo>
                <a:cubicBezTo>
                  <a:pt x="1040" y="7"/>
                  <a:pt x="1016" y="12"/>
                  <a:pt x="999" y="22"/>
                </a:cubicBezTo>
                <a:lnTo>
                  <a:pt x="998" y="23"/>
                </a:lnTo>
                <a:cubicBezTo>
                  <a:pt x="960" y="40"/>
                  <a:pt x="911" y="52"/>
                  <a:pt x="856" y="52"/>
                </a:cubicBezTo>
                <a:cubicBezTo>
                  <a:pt x="802" y="52"/>
                  <a:pt x="752" y="42"/>
                  <a:pt x="715" y="23"/>
                </a:cubicBezTo>
                <a:lnTo>
                  <a:pt x="712" y="22"/>
                </a:lnTo>
                <a:cubicBezTo>
                  <a:pt x="695" y="12"/>
                  <a:pt x="671" y="7"/>
                  <a:pt x="644" y="7"/>
                </a:cubicBezTo>
                <a:cubicBezTo>
                  <a:pt x="618" y="7"/>
                  <a:pt x="594" y="12"/>
                  <a:pt x="576" y="22"/>
                </a:cubicBezTo>
                <a:lnTo>
                  <a:pt x="574" y="23"/>
                </a:lnTo>
                <a:cubicBezTo>
                  <a:pt x="536" y="40"/>
                  <a:pt x="487" y="52"/>
                  <a:pt x="432" y="52"/>
                </a:cubicBezTo>
                <a:cubicBezTo>
                  <a:pt x="378" y="52"/>
                  <a:pt x="328" y="42"/>
                  <a:pt x="291" y="23"/>
                </a:cubicBezTo>
                <a:lnTo>
                  <a:pt x="288" y="22"/>
                </a:lnTo>
                <a:cubicBezTo>
                  <a:pt x="271" y="12"/>
                  <a:pt x="247" y="7"/>
                  <a:pt x="220" y="7"/>
                </a:cubicBezTo>
                <a:cubicBezTo>
                  <a:pt x="194" y="7"/>
                  <a:pt x="170" y="12"/>
                  <a:pt x="152" y="22"/>
                </a:cubicBezTo>
                <a:lnTo>
                  <a:pt x="151" y="23"/>
                </a:lnTo>
                <a:cubicBezTo>
                  <a:pt x="114" y="40"/>
                  <a:pt x="64" y="52"/>
                  <a:pt x="10" y="52"/>
                </a:cubicBezTo>
                <a:lnTo>
                  <a:pt x="0" y="52"/>
                </a:lnTo>
                <a:lnTo>
                  <a:pt x="0" y="80"/>
                </a:lnTo>
                <a:lnTo>
                  <a:pt x="0" y="136"/>
                </a:lnTo>
                <a:lnTo>
                  <a:pt x="0" y="2008"/>
                </a:lnTo>
                <a:lnTo>
                  <a:pt x="10404" y="2008"/>
                </a:lnTo>
                <a:lnTo>
                  <a:pt x="10371" y="260"/>
                </a:lnTo>
                <a:lnTo>
                  <a:pt x="10371" y="260"/>
                </a:lnTo>
                <a:close/>
              </a:path>
            </a:pathLst>
          </a:custGeom>
          <a:solidFill>
            <a:srgbClr val="FFFFFF">
              <a:alpha val="60000"/>
            </a:srgbClr>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34" name="Group 33"/>
          <p:cNvGrpSpPr/>
          <p:nvPr/>
        </p:nvGrpSpPr>
        <p:grpSpPr>
          <a:xfrm>
            <a:off x="4672006" y="4476268"/>
            <a:ext cx="5227962" cy="349197"/>
            <a:chOff x="4694238" y="4648200"/>
            <a:chExt cx="4159250" cy="277813"/>
          </a:xfrm>
        </p:grpSpPr>
        <p:sp>
          <p:nvSpPr>
            <p:cNvPr id="35" name="Freeform 63"/>
            <p:cNvSpPr>
              <a:spLocks/>
            </p:cNvSpPr>
            <p:nvPr/>
          </p:nvSpPr>
          <p:spPr bwMode="auto">
            <a:xfrm>
              <a:off x="4694238" y="4648200"/>
              <a:ext cx="46038" cy="277813"/>
            </a:xfrm>
            <a:custGeom>
              <a:avLst/>
              <a:gdLst>
                <a:gd name="T0" fmla="*/ 31 w 60"/>
                <a:gd name="T1" fmla="*/ 0 h 364"/>
                <a:gd name="T2" fmla="*/ 2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2"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64"/>
            <p:cNvSpPr>
              <a:spLocks/>
            </p:cNvSpPr>
            <p:nvPr/>
          </p:nvSpPr>
          <p:spPr bwMode="auto">
            <a:xfrm>
              <a:off x="4764088" y="4648200"/>
              <a:ext cx="46038" cy="277813"/>
            </a:xfrm>
            <a:custGeom>
              <a:avLst/>
              <a:gdLst>
                <a:gd name="T0" fmla="*/ 29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29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29" y="0"/>
                  </a:moveTo>
                  <a:lnTo>
                    <a:pt x="0" y="30"/>
                  </a:lnTo>
                  <a:lnTo>
                    <a:pt x="0" y="30"/>
                  </a:lnTo>
                  <a:lnTo>
                    <a:pt x="0" y="364"/>
                  </a:lnTo>
                  <a:lnTo>
                    <a:pt x="60" y="364"/>
                  </a:lnTo>
                  <a:lnTo>
                    <a:pt x="60" y="30"/>
                  </a:lnTo>
                  <a:lnTo>
                    <a:pt x="60" y="30"/>
                  </a:lnTo>
                  <a:lnTo>
                    <a:pt x="29"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65"/>
            <p:cNvSpPr>
              <a:spLocks/>
            </p:cNvSpPr>
            <p:nvPr/>
          </p:nvSpPr>
          <p:spPr bwMode="auto">
            <a:xfrm>
              <a:off x="4830763" y="4648200"/>
              <a:ext cx="46038" cy="277813"/>
            </a:xfrm>
            <a:custGeom>
              <a:avLst/>
              <a:gdLst>
                <a:gd name="T0" fmla="*/ 31 w 60"/>
                <a:gd name="T1" fmla="*/ 0 h 364"/>
                <a:gd name="T2" fmla="*/ 2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2"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66"/>
            <p:cNvSpPr>
              <a:spLocks/>
            </p:cNvSpPr>
            <p:nvPr/>
          </p:nvSpPr>
          <p:spPr bwMode="auto">
            <a:xfrm>
              <a:off x="4900613" y="4648200"/>
              <a:ext cx="46038" cy="277813"/>
            </a:xfrm>
            <a:custGeom>
              <a:avLst/>
              <a:gdLst>
                <a:gd name="T0" fmla="*/ 29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29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29" y="0"/>
                  </a:moveTo>
                  <a:lnTo>
                    <a:pt x="0" y="30"/>
                  </a:lnTo>
                  <a:lnTo>
                    <a:pt x="0" y="30"/>
                  </a:lnTo>
                  <a:lnTo>
                    <a:pt x="0" y="364"/>
                  </a:lnTo>
                  <a:lnTo>
                    <a:pt x="60" y="364"/>
                  </a:lnTo>
                  <a:lnTo>
                    <a:pt x="60" y="30"/>
                  </a:lnTo>
                  <a:lnTo>
                    <a:pt x="60" y="30"/>
                  </a:lnTo>
                  <a:lnTo>
                    <a:pt x="29"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67"/>
            <p:cNvSpPr>
              <a:spLocks/>
            </p:cNvSpPr>
            <p:nvPr/>
          </p:nvSpPr>
          <p:spPr bwMode="auto">
            <a:xfrm>
              <a:off x="4968875" y="4648200"/>
              <a:ext cx="46038" cy="277813"/>
            </a:xfrm>
            <a:custGeom>
              <a:avLst/>
              <a:gdLst>
                <a:gd name="T0" fmla="*/ 31 w 60"/>
                <a:gd name="T1" fmla="*/ 0 h 364"/>
                <a:gd name="T2" fmla="*/ 2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2"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68"/>
            <p:cNvSpPr>
              <a:spLocks/>
            </p:cNvSpPr>
            <p:nvPr/>
          </p:nvSpPr>
          <p:spPr bwMode="auto">
            <a:xfrm>
              <a:off x="5038725" y="4648200"/>
              <a:ext cx="44450" cy="277813"/>
            </a:xfrm>
            <a:custGeom>
              <a:avLst/>
              <a:gdLst>
                <a:gd name="T0" fmla="*/ 29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29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29" y="0"/>
                  </a:moveTo>
                  <a:lnTo>
                    <a:pt x="0" y="30"/>
                  </a:lnTo>
                  <a:lnTo>
                    <a:pt x="0" y="30"/>
                  </a:lnTo>
                  <a:lnTo>
                    <a:pt x="0" y="364"/>
                  </a:lnTo>
                  <a:lnTo>
                    <a:pt x="60" y="364"/>
                  </a:lnTo>
                  <a:lnTo>
                    <a:pt x="60" y="30"/>
                  </a:lnTo>
                  <a:lnTo>
                    <a:pt x="60" y="30"/>
                  </a:lnTo>
                  <a:lnTo>
                    <a:pt x="29"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69"/>
            <p:cNvSpPr>
              <a:spLocks/>
            </p:cNvSpPr>
            <p:nvPr/>
          </p:nvSpPr>
          <p:spPr bwMode="auto">
            <a:xfrm>
              <a:off x="5105400" y="4648200"/>
              <a:ext cx="46038" cy="277813"/>
            </a:xfrm>
            <a:custGeom>
              <a:avLst/>
              <a:gdLst>
                <a:gd name="T0" fmla="*/ 31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0"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70"/>
            <p:cNvSpPr>
              <a:spLocks/>
            </p:cNvSpPr>
            <p:nvPr/>
          </p:nvSpPr>
          <p:spPr bwMode="auto">
            <a:xfrm>
              <a:off x="5175250" y="4648200"/>
              <a:ext cx="46038" cy="277813"/>
            </a:xfrm>
            <a:custGeom>
              <a:avLst/>
              <a:gdLst>
                <a:gd name="T0" fmla="*/ 29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29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29" y="0"/>
                  </a:moveTo>
                  <a:lnTo>
                    <a:pt x="0" y="30"/>
                  </a:lnTo>
                  <a:lnTo>
                    <a:pt x="0" y="30"/>
                  </a:lnTo>
                  <a:lnTo>
                    <a:pt x="0" y="364"/>
                  </a:lnTo>
                  <a:lnTo>
                    <a:pt x="60" y="364"/>
                  </a:lnTo>
                  <a:lnTo>
                    <a:pt x="60" y="30"/>
                  </a:lnTo>
                  <a:lnTo>
                    <a:pt x="60" y="30"/>
                  </a:lnTo>
                  <a:lnTo>
                    <a:pt x="29"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71"/>
            <p:cNvSpPr>
              <a:spLocks/>
            </p:cNvSpPr>
            <p:nvPr/>
          </p:nvSpPr>
          <p:spPr bwMode="auto">
            <a:xfrm>
              <a:off x="5243513" y="4648200"/>
              <a:ext cx="44450" cy="277813"/>
            </a:xfrm>
            <a:custGeom>
              <a:avLst/>
              <a:gdLst>
                <a:gd name="T0" fmla="*/ 31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0"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72"/>
            <p:cNvSpPr>
              <a:spLocks/>
            </p:cNvSpPr>
            <p:nvPr/>
          </p:nvSpPr>
          <p:spPr bwMode="auto">
            <a:xfrm>
              <a:off x="5311775" y="4648200"/>
              <a:ext cx="46038" cy="277813"/>
            </a:xfrm>
            <a:custGeom>
              <a:avLst/>
              <a:gdLst>
                <a:gd name="T0" fmla="*/ 29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29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29" y="0"/>
                  </a:moveTo>
                  <a:lnTo>
                    <a:pt x="0" y="30"/>
                  </a:lnTo>
                  <a:lnTo>
                    <a:pt x="0" y="30"/>
                  </a:lnTo>
                  <a:lnTo>
                    <a:pt x="0" y="364"/>
                  </a:lnTo>
                  <a:lnTo>
                    <a:pt x="60" y="364"/>
                  </a:lnTo>
                  <a:lnTo>
                    <a:pt x="60" y="30"/>
                  </a:lnTo>
                  <a:lnTo>
                    <a:pt x="60" y="30"/>
                  </a:lnTo>
                  <a:lnTo>
                    <a:pt x="29"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73"/>
            <p:cNvSpPr>
              <a:spLocks/>
            </p:cNvSpPr>
            <p:nvPr/>
          </p:nvSpPr>
          <p:spPr bwMode="auto">
            <a:xfrm>
              <a:off x="5380038" y="4648200"/>
              <a:ext cx="46038" cy="277813"/>
            </a:xfrm>
            <a:custGeom>
              <a:avLst/>
              <a:gdLst>
                <a:gd name="T0" fmla="*/ 31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0"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74"/>
            <p:cNvSpPr>
              <a:spLocks/>
            </p:cNvSpPr>
            <p:nvPr/>
          </p:nvSpPr>
          <p:spPr bwMode="auto">
            <a:xfrm>
              <a:off x="5449888" y="4648200"/>
              <a:ext cx="46038" cy="277813"/>
            </a:xfrm>
            <a:custGeom>
              <a:avLst/>
              <a:gdLst>
                <a:gd name="T0" fmla="*/ 29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59 w 60"/>
                <a:gd name="T13" fmla="*/ 30 h 364"/>
                <a:gd name="T14" fmla="*/ 29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29" y="0"/>
                  </a:moveTo>
                  <a:lnTo>
                    <a:pt x="0" y="30"/>
                  </a:lnTo>
                  <a:lnTo>
                    <a:pt x="0" y="30"/>
                  </a:lnTo>
                  <a:lnTo>
                    <a:pt x="0" y="364"/>
                  </a:lnTo>
                  <a:lnTo>
                    <a:pt x="60" y="364"/>
                  </a:lnTo>
                  <a:lnTo>
                    <a:pt x="60" y="30"/>
                  </a:lnTo>
                  <a:lnTo>
                    <a:pt x="59" y="30"/>
                  </a:lnTo>
                  <a:lnTo>
                    <a:pt x="29"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75"/>
            <p:cNvSpPr>
              <a:spLocks/>
            </p:cNvSpPr>
            <p:nvPr/>
          </p:nvSpPr>
          <p:spPr bwMode="auto">
            <a:xfrm>
              <a:off x="5516563" y="4648200"/>
              <a:ext cx="46038" cy="277813"/>
            </a:xfrm>
            <a:custGeom>
              <a:avLst/>
              <a:gdLst>
                <a:gd name="T0" fmla="*/ 31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0"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76"/>
            <p:cNvSpPr>
              <a:spLocks/>
            </p:cNvSpPr>
            <p:nvPr/>
          </p:nvSpPr>
          <p:spPr bwMode="auto">
            <a:xfrm>
              <a:off x="5586413" y="4648200"/>
              <a:ext cx="46038" cy="277813"/>
            </a:xfrm>
            <a:custGeom>
              <a:avLst/>
              <a:gdLst>
                <a:gd name="T0" fmla="*/ 29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59 w 60"/>
                <a:gd name="T13" fmla="*/ 30 h 364"/>
                <a:gd name="T14" fmla="*/ 29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29" y="0"/>
                  </a:moveTo>
                  <a:lnTo>
                    <a:pt x="0" y="30"/>
                  </a:lnTo>
                  <a:lnTo>
                    <a:pt x="0" y="30"/>
                  </a:lnTo>
                  <a:lnTo>
                    <a:pt x="0" y="364"/>
                  </a:lnTo>
                  <a:lnTo>
                    <a:pt x="60" y="364"/>
                  </a:lnTo>
                  <a:lnTo>
                    <a:pt x="60" y="30"/>
                  </a:lnTo>
                  <a:lnTo>
                    <a:pt x="59" y="30"/>
                  </a:lnTo>
                  <a:lnTo>
                    <a:pt x="29"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77"/>
            <p:cNvSpPr>
              <a:spLocks/>
            </p:cNvSpPr>
            <p:nvPr/>
          </p:nvSpPr>
          <p:spPr bwMode="auto">
            <a:xfrm>
              <a:off x="5654675" y="4648200"/>
              <a:ext cx="46038" cy="277813"/>
            </a:xfrm>
            <a:custGeom>
              <a:avLst/>
              <a:gdLst>
                <a:gd name="T0" fmla="*/ 31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0"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78"/>
            <p:cNvSpPr>
              <a:spLocks/>
            </p:cNvSpPr>
            <p:nvPr/>
          </p:nvSpPr>
          <p:spPr bwMode="auto">
            <a:xfrm>
              <a:off x="5722938" y="4648200"/>
              <a:ext cx="46038" cy="277813"/>
            </a:xfrm>
            <a:custGeom>
              <a:avLst/>
              <a:gdLst>
                <a:gd name="T0" fmla="*/ 30 w 60"/>
                <a:gd name="T1" fmla="*/ 0 h 364"/>
                <a:gd name="T2" fmla="*/ 1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0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0" y="0"/>
                  </a:moveTo>
                  <a:lnTo>
                    <a:pt x="1" y="30"/>
                  </a:lnTo>
                  <a:lnTo>
                    <a:pt x="0" y="30"/>
                  </a:lnTo>
                  <a:lnTo>
                    <a:pt x="0" y="364"/>
                  </a:lnTo>
                  <a:lnTo>
                    <a:pt x="60" y="364"/>
                  </a:lnTo>
                  <a:lnTo>
                    <a:pt x="60" y="30"/>
                  </a:lnTo>
                  <a:lnTo>
                    <a:pt x="60" y="30"/>
                  </a:lnTo>
                  <a:lnTo>
                    <a:pt x="30"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79"/>
            <p:cNvSpPr>
              <a:spLocks/>
            </p:cNvSpPr>
            <p:nvPr/>
          </p:nvSpPr>
          <p:spPr bwMode="auto">
            <a:xfrm>
              <a:off x="5791200" y="4648200"/>
              <a:ext cx="46038" cy="277813"/>
            </a:xfrm>
            <a:custGeom>
              <a:avLst/>
              <a:gdLst>
                <a:gd name="T0" fmla="*/ 30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0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0" y="0"/>
                  </a:moveTo>
                  <a:lnTo>
                    <a:pt x="0" y="30"/>
                  </a:lnTo>
                  <a:lnTo>
                    <a:pt x="0" y="30"/>
                  </a:lnTo>
                  <a:lnTo>
                    <a:pt x="0" y="364"/>
                  </a:lnTo>
                  <a:lnTo>
                    <a:pt x="60" y="364"/>
                  </a:lnTo>
                  <a:lnTo>
                    <a:pt x="60" y="30"/>
                  </a:lnTo>
                  <a:lnTo>
                    <a:pt x="60" y="30"/>
                  </a:lnTo>
                  <a:lnTo>
                    <a:pt x="30"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80"/>
            <p:cNvSpPr>
              <a:spLocks/>
            </p:cNvSpPr>
            <p:nvPr/>
          </p:nvSpPr>
          <p:spPr bwMode="auto">
            <a:xfrm>
              <a:off x="5859463" y="4648200"/>
              <a:ext cx="46038" cy="277813"/>
            </a:xfrm>
            <a:custGeom>
              <a:avLst/>
              <a:gdLst>
                <a:gd name="T0" fmla="*/ 30 w 60"/>
                <a:gd name="T1" fmla="*/ 0 h 364"/>
                <a:gd name="T2" fmla="*/ 1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0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0" y="0"/>
                  </a:moveTo>
                  <a:lnTo>
                    <a:pt x="1" y="30"/>
                  </a:lnTo>
                  <a:lnTo>
                    <a:pt x="0" y="30"/>
                  </a:lnTo>
                  <a:lnTo>
                    <a:pt x="0" y="364"/>
                  </a:lnTo>
                  <a:lnTo>
                    <a:pt x="60" y="364"/>
                  </a:lnTo>
                  <a:lnTo>
                    <a:pt x="60" y="30"/>
                  </a:lnTo>
                  <a:lnTo>
                    <a:pt x="60" y="30"/>
                  </a:lnTo>
                  <a:lnTo>
                    <a:pt x="30"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81"/>
            <p:cNvSpPr>
              <a:spLocks/>
            </p:cNvSpPr>
            <p:nvPr/>
          </p:nvSpPr>
          <p:spPr bwMode="auto">
            <a:xfrm>
              <a:off x="5929313" y="4648200"/>
              <a:ext cx="44450" cy="277813"/>
            </a:xfrm>
            <a:custGeom>
              <a:avLst/>
              <a:gdLst>
                <a:gd name="T0" fmla="*/ 30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0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0" y="0"/>
                  </a:moveTo>
                  <a:lnTo>
                    <a:pt x="0" y="30"/>
                  </a:lnTo>
                  <a:lnTo>
                    <a:pt x="0" y="30"/>
                  </a:lnTo>
                  <a:lnTo>
                    <a:pt x="0" y="364"/>
                  </a:lnTo>
                  <a:lnTo>
                    <a:pt x="60" y="364"/>
                  </a:lnTo>
                  <a:lnTo>
                    <a:pt x="60" y="30"/>
                  </a:lnTo>
                  <a:lnTo>
                    <a:pt x="60" y="30"/>
                  </a:lnTo>
                  <a:lnTo>
                    <a:pt x="30"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82"/>
            <p:cNvSpPr>
              <a:spLocks/>
            </p:cNvSpPr>
            <p:nvPr/>
          </p:nvSpPr>
          <p:spPr bwMode="auto">
            <a:xfrm>
              <a:off x="5997575" y="4648200"/>
              <a:ext cx="46038" cy="277813"/>
            </a:xfrm>
            <a:custGeom>
              <a:avLst/>
              <a:gdLst>
                <a:gd name="T0" fmla="*/ 30 w 60"/>
                <a:gd name="T1" fmla="*/ 0 h 364"/>
                <a:gd name="T2" fmla="*/ 1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0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0" y="0"/>
                  </a:moveTo>
                  <a:lnTo>
                    <a:pt x="1" y="30"/>
                  </a:lnTo>
                  <a:lnTo>
                    <a:pt x="0" y="30"/>
                  </a:lnTo>
                  <a:lnTo>
                    <a:pt x="0" y="364"/>
                  </a:lnTo>
                  <a:lnTo>
                    <a:pt x="60" y="364"/>
                  </a:lnTo>
                  <a:lnTo>
                    <a:pt x="60" y="30"/>
                  </a:lnTo>
                  <a:lnTo>
                    <a:pt x="60" y="30"/>
                  </a:lnTo>
                  <a:lnTo>
                    <a:pt x="30"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83"/>
            <p:cNvSpPr>
              <a:spLocks/>
            </p:cNvSpPr>
            <p:nvPr/>
          </p:nvSpPr>
          <p:spPr bwMode="auto">
            <a:xfrm>
              <a:off x="6065838" y="4648200"/>
              <a:ext cx="46038" cy="277813"/>
            </a:xfrm>
            <a:custGeom>
              <a:avLst/>
              <a:gdLst>
                <a:gd name="T0" fmla="*/ 30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0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0" y="0"/>
                  </a:moveTo>
                  <a:lnTo>
                    <a:pt x="0" y="30"/>
                  </a:lnTo>
                  <a:lnTo>
                    <a:pt x="0" y="30"/>
                  </a:lnTo>
                  <a:lnTo>
                    <a:pt x="0" y="364"/>
                  </a:lnTo>
                  <a:lnTo>
                    <a:pt x="60" y="364"/>
                  </a:lnTo>
                  <a:lnTo>
                    <a:pt x="60" y="30"/>
                  </a:lnTo>
                  <a:lnTo>
                    <a:pt x="60" y="30"/>
                  </a:lnTo>
                  <a:lnTo>
                    <a:pt x="30"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84"/>
            <p:cNvSpPr>
              <a:spLocks/>
            </p:cNvSpPr>
            <p:nvPr/>
          </p:nvSpPr>
          <p:spPr bwMode="auto">
            <a:xfrm>
              <a:off x="6134100" y="4648200"/>
              <a:ext cx="46038" cy="277813"/>
            </a:xfrm>
            <a:custGeom>
              <a:avLst/>
              <a:gdLst>
                <a:gd name="T0" fmla="*/ 30 w 60"/>
                <a:gd name="T1" fmla="*/ 0 h 364"/>
                <a:gd name="T2" fmla="*/ 1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0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0" y="0"/>
                  </a:moveTo>
                  <a:lnTo>
                    <a:pt x="1" y="30"/>
                  </a:lnTo>
                  <a:lnTo>
                    <a:pt x="0" y="30"/>
                  </a:lnTo>
                  <a:lnTo>
                    <a:pt x="0" y="364"/>
                  </a:lnTo>
                  <a:lnTo>
                    <a:pt x="60" y="364"/>
                  </a:lnTo>
                  <a:lnTo>
                    <a:pt x="60" y="30"/>
                  </a:lnTo>
                  <a:lnTo>
                    <a:pt x="60" y="30"/>
                  </a:lnTo>
                  <a:lnTo>
                    <a:pt x="30"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85"/>
            <p:cNvSpPr>
              <a:spLocks/>
            </p:cNvSpPr>
            <p:nvPr/>
          </p:nvSpPr>
          <p:spPr bwMode="auto">
            <a:xfrm>
              <a:off x="6202363" y="4648200"/>
              <a:ext cx="46038" cy="277813"/>
            </a:xfrm>
            <a:custGeom>
              <a:avLst/>
              <a:gdLst>
                <a:gd name="T0" fmla="*/ 30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0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0" y="0"/>
                  </a:moveTo>
                  <a:lnTo>
                    <a:pt x="0" y="30"/>
                  </a:lnTo>
                  <a:lnTo>
                    <a:pt x="0" y="30"/>
                  </a:lnTo>
                  <a:lnTo>
                    <a:pt x="0" y="364"/>
                  </a:lnTo>
                  <a:lnTo>
                    <a:pt x="60" y="364"/>
                  </a:lnTo>
                  <a:lnTo>
                    <a:pt x="60" y="30"/>
                  </a:lnTo>
                  <a:lnTo>
                    <a:pt x="60" y="30"/>
                  </a:lnTo>
                  <a:lnTo>
                    <a:pt x="30"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86"/>
            <p:cNvSpPr>
              <a:spLocks/>
            </p:cNvSpPr>
            <p:nvPr/>
          </p:nvSpPr>
          <p:spPr bwMode="auto">
            <a:xfrm>
              <a:off x="6272213" y="4648200"/>
              <a:ext cx="44450" cy="277813"/>
            </a:xfrm>
            <a:custGeom>
              <a:avLst/>
              <a:gdLst>
                <a:gd name="T0" fmla="*/ 30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0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0" y="0"/>
                  </a:moveTo>
                  <a:lnTo>
                    <a:pt x="0" y="30"/>
                  </a:lnTo>
                  <a:lnTo>
                    <a:pt x="0" y="30"/>
                  </a:lnTo>
                  <a:lnTo>
                    <a:pt x="0" y="364"/>
                  </a:lnTo>
                  <a:lnTo>
                    <a:pt x="60" y="364"/>
                  </a:lnTo>
                  <a:lnTo>
                    <a:pt x="60" y="30"/>
                  </a:lnTo>
                  <a:lnTo>
                    <a:pt x="60" y="30"/>
                  </a:lnTo>
                  <a:lnTo>
                    <a:pt x="30"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87"/>
            <p:cNvSpPr>
              <a:spLocks/>
            </p:cNvSpPr>
            <p:nvPr/>
          </p:nvSpPr>
          <p:spPr bwMode="auto">
            <a:xfrm>
              <a:off x="6340475" y="4648200"/>
              <a:ext cx="46038" cy="277813"/>
            </a:xfrm>
            <a:custGeom>
              <a:avLst/>
              <a:gdLst>
                <a:gd name="T0" fmla="*/ 30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0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0" y="0"/>
                  </a:moveTo>
                  <a:lnTo>
                    <a:pt x="0" y="30"/>
                  </a:lnTo>
                  <a:lnTo>
                    <a:pt x="0" y="30"/>
                  </a:lnTo>
                  <a:lnTo>
                    <a:pt x="0" y="364"/>
                  </a:lnTo>
                  <a:lnTo>
                    <a:pt x="60" y="364"/>
                  </a:lnTo>
                  <a:lnTo>
                    <a:pt x="60" y="30"/>
                  </a:lnTo>
                  <a:lnTo>
                    <a:pt x="60" y="30"/>
                  </a:lnTo>
                  <a:lnTo>
                    <a:pt x="30"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88"/>
            <p:cNvSpPr>
              <a:spLocks/>
            </p:cNvSpPr>
            <p:nvPr/>
          </p:nvSpPr>
          <p:spPr bwMode="auto">
            <a:xfrm>
              <a:off x="6408738" y="4648200"/>
              <a:ext cx="46038" cy="277813"/>
            </a:xfrm>
            <a:custGeom>
              <a:avLst/>
              <a:gdLst>
                <a:gd name="T0" fmla="*/ 30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0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0" y="0"/>
                  </a:moveTo>
                  <a:lnTo>
                    <a:pt x="0" y="30"/>
                  </a:lnTo>
                  <a:lnTo>
                    <a:pt x="0" y="30"/>
                  </a:lnTo>
                  <a:lnTo>
                    <a:pt x="0" y="364"/>
                  </a:lnTo>
                  <a:lnTo>
                    <a:pt x="60" y="364"/>
                  </a:lnTo>
                  <a:lnTo>
                    <a:pt x="60" y="30"/>
                  </a:lnTo>
                  <a:lnTo>
                    <a:pt x="60" y="30"/>
                  </a:lnTo>
                  <a:lnTo>
                    <a:pt x="30"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89"/>
            <p:cNvSpPr>
              <a:spLocks/>
            </p:cNvSpPr>
            <p:nvPr/>
          </p:nvSpPr>
          <p:spPr bwMode="auto">
            <a:xfrm>
              <a:off x="6477000" y="4648200"/>
              <a:ext cx="46038" cy="277813"/>
            </a:xfrm>
            <a:custGeom>
              <a:avLst/>
              <a:gdLst>
                <a:gd name="T0" fmla="*/ 30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0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0" y="0"/>
                  </a:moveTo>
                  <a:lnTo>
                    <a:pt x="0" y="30"/>
                  </a:lnTo>
                  <a:lnTo>
                    <a:pt x="0" y="30"/>
                  </a:lnTo>
                  <a:lnTo>
                    <a:pt x="0" y="364"/>
                  </a:lnTo>
                  <a:lnTo>
                    <a:pt x="60" y="364"/>
                  </a:lnTo>
                  <a:lnTo>
                    <a:pt x="60" y="30"/>
                  </a:lnTo>
                  <a:lnTo>
                    <a:pt x="60" y="30"/>
                  </a:lnTo>
                  <a:lnTo>
                    <a:pt x="30"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90"/>
            <p:cNvSpPr>
              <a:spLocks/>
            </p:cNvSpPr>
            <p:nvPr/>
          </p:nvSpPr>
          <p:spPr bwMode="auto">
            <a:xfrm>
              <a:off x="6545263" y="4648200"/>
              <a:ext cx="46038" cy="277813"/>
            </a:xfrm>
            <a:custGeom>
              <a:avLst/>
              <a:gdLst>
                <a:gd name="T0" fmla="*/ 30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0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0" y="0"/>
                  </a:moveTo>
                  <a:lnTo>
                    <a:pt x="0" y="30"/>
                  </a:lnTo>
                  <a:lnTo>
                    <a:pt x="0" y="30"/>
                  </a:lnTo>
                  <a:lnTo>
                    <a:pt x="0" y="364"/>
                  </a:lnTo>
                  <a:lnTo>
                    <a:pt x="60" y="364"/>
                  </a:lnTo>
                  <a:lnTo>
                    <a:pt x="60" y="30"/>
                  </a:lnTo>
                  <a:lnTo>
                    <a:pt x="60" y="30"/>
                  </a:lnTo>
                  <a:lnTo>
                    <a:pt x="30"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91"/>
            <p:cNvSpPr>
              <a:spLocks/>
            </p:cNvSpPr>
            <p:nvPr/>
          </p:nvSpPr>
          <p:spPr bwMode="auto">
            <a:xfrm>
              <a:off x="6615113" y="4648200"/>
              <a:ext cx="44450" cy="277813"/>
            </a:xfrm>
            <a:custGeom>
              <a:avLst/>
              <a:gdLst>
                <a:gd name="T0" fmla="*/ 30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59 w 60"/>
                <a:gd name="T13" fmla="*/ 30 h 364"/>
                <a:gd name="T14" fmla="*/ 30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0" y="0"/>
                  </a:moveTo>
                  <a:lnTo>
                    <a:pt x="0" y="30"/>
                  </a:lnTo>
                  <a:lnTo>
                    <a:pt x="0" y="30"/>
                  </a:lnTo>
                  <a:lnTo>
                    <a:pt x="0" y="364"/>
                  </a:lnTo>
                  <a:lnTo>
                    <a:pt x="60" y="364"/>
                  </a:lnTo>
                  <a:lnTo>
                    <a:pt x="60" y="30"/>
                  </a:lnTo>
                  <a:lnTo>
                    <a:pt x="59" y="30"/>
                  </a:lnTo>
                  <a:lnTo>
                    <a:pt x="30"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92"/>
            <p:cNvSpPr>
              <a:spLocks/>
            </p:cNvSpPr>
            <p:nvPr/>
          </p:nvSpPr>
          <p:spPr bwMode="auto">
            <a:xfrm>
              <a:off x="6683375" y="4648200"/>
              <a:ext cx="46038" cy="277813"/>
            </a:xfrm>
            <a:custGeom>
              <a:avLst/>
              <a:gdLst>
                <a:gd name="T0" fmla="*/ 30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0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0" y="0"/>
                  </a:moveTo>
                  <a:lnTo>
                    <a:pt x="0" y="30"/>
                  </a:lnTo>
                  <a:lnTo>
                    <a:pt x="0" y="30"/>
                  </a:lnTo>
                  <a:lnTo>
                    <a:pt x="0" y="364"/>
                  </a:lnTo>
                  <a:lnTo>
                    <a:pt x="60" y="364"/>
                  </a:lnTo>
                  <a:lnTo>
                    <a:pt x="60" y="30"/>
                  </a:lnTo>
                  <a:lnTo>
                    <a:pt x="60" y="30"/>
                  </a:lnTo>
                  <a:lnTo>
                    <a:pt x="30"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93"/>
            <p:cNvSpPr>
              <a:spLocks/>
            </p:cNvSpPr>
            <p:nvPr/>
          </p:nvSpPr>
          <p:spPr bwMode="auto">
            <a:xfrm>
              <a:off x="6751638" y="4648200"/>
              <a:ext cx="44450" cy="277813"/>
            </a:xfrm>
            <a:custGeom>
              <a:avLst/>
              <a:gdLst>
                <a:gd name="T0" fmla="*/ 30 w 59"/>
                <a:gd name="T1" fmla="*/ 0 h 364"/>
                <a:gd name="T2" fmla="*/ 0 w 59"/>
                <a:gd name="T3" fmla="*/ 30 h 364"/>
                <a:gd name="T4" fmla="*/ 0 w 59"/>
                <a:gd name="T5" fmla="*/ 30 h 364"/>
                <a:gd name="T6" fmla="*/ 0 w 59"/>
                <a:gd name="T7" fmla="*/ 364 h 364"/>
                <a:gd name="T8" fmla="*/ 59 w 59"/>
                <a:gd name="T9" fmla="*/ 364 h 364"/>
                <a:gd name="T10" fmla="*/ 59 w 59"/>
                <a:gd name="T11" fmla="*/ 30 h 364"/>
                <a:gd name="T12" fmla="*/ 59 w 59"/>
                <a:gd name="T13" fmla="*/ 30 h 364"/>
                <a:gd name="T14" fmla="*/ 30 w 59"/>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64">
                  <a:moveTo>
                    <a:pt x="30" y="0"/>
                  </a:moveTo>
                  <a:lnTo>
                    <a:pt x="0" y="30"/>
                  </a:lnTo>
                  <a:lnTo>
                    <a:pt x="0" y="30"/>
                  </a:lnTo>
                  <a:lnTo>
                    <a:pt x="0" y="364"/>
                  </a:lnTo>
                  <a:lnTo>
                    <a:pt x="59" y="364"/>
                  </a:lnTo>
                  <a:lnTo>
                    <a:pt x="59" y="30"/>
                  </a:lnTo>
                  <a:lnTo>
                    <a:pt x="59" y="30"/>
                  </a:lnTo>
                  <a:lnTo>
                    <a:pt x="30"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94"/>
            <p:cNvSpPr>
              <a:spLocks/>
            </p:cNvSpPr>
            <p:nvPr/>
          </p:nvSpPr>
          <p:spPr bwMode="auto">
            <a:xfrm>
              <a:off x="6819900" y="4648200"/>
              <a:ext cx="46038" cy="277813"/>
            </a:xfrm>
            <a:custGeom>
              <a:avLst/>
              <a:gdLst>
                <a:gd name="T0" fmla="*/ 30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0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0" y="0"/>
                  </a:moveTo>
                  <a:lnTo>
                    <a:pt x="0" y="30"/>
                  </a:lnTo>
                  <a:lnTo>
                    <a:pt x="0" y="30"/>
                  </a:lnTo>
                  <a:lnTo>
                    <a:pt x="0" y="364"/>
                  </a:lnTo>
                  <a:lnTo>
                    <a:pt x="60" y="364"/>
                  </a:lnTo>
                  <a:lnTo>
                    <a:pt x="60" y="30"/>
                  </a:lnTo>
                  <a:lnTo>
                    <a:pt x="60" y="30"/>
                  </a:lnTo>
                  <a:lnTo>
                    <a:pt x="30"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95"/>
            <p:cNvSpPr>
              <a:spLocks/>
            </p:cNvSpPr>
            <p:nvPr/>
          </p:nvSpPr>
          <p:spPr bwMode="auto">
            <a:xfrm>
              <a:off x="6888163" y="4648200"/>
              <a:ext cx="46038" cy="277813"/>
            </a:xfrm>
            <a:custGeom>
              <a:avLst/>
              <a:gdLst>
                <a:gd name="T0" fmla="*/ 31 w 60"/>
                <a:gd name="T1" fmla="*/ 0 h 364"/>
                <a:gd name="T2" fmla="*/ 1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1"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Freeform 96"/>
            <p:cNvSpPr>
              <a:spLocks/>
            </p:cNvSpPr>
            <p:nvPr/>
          </p:nvSpPr>
          <p:spPr bwMode="auto">
            <a:xfrm>
              <a:off x="6958013" y="4648200"/>
              <a:ext cx="44450" cy="277813"/>
            </a:xfrm>
            <a:custGeom>
              <a:avLst/>
              <a:gdLst>
                <a:gd name="T0" fmla="*/ 29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29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29" y="0"/>
                  </a:moveTo>
                  <a:lnTo>
                    <a:pt x="0" y="30"/>
                  </a:lnTo>
                  <a:lnTo>
                    <a:pt x="0" y="30"/>
                  </a:lnTo>
                  <a:lnTo>
                    <a:pt x="0" y="364"/>
                  </a:lnTo>
                  <a:lnTo>
                    <a:pt x="60" y="364"/>
                  </a:lnTo>
                  <a:lnTo>
                    <a:pt x="60" y="30"/>
                  </a:lnTo>
                  <a:lnTo>
                    <a:pt x="60" y="30"/>
                  </a:lnTo>
                  <a:lnTo>
                    <a:pt x="29"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97"/>
            <p:cNvSpPr>
              <a:spLocks/>
            </p:cNvSpPr>
            <p:nvPr/>
          </p:nvSpPr>
          <p:spPr bwMode="auto">
            <a:xfrm>
              <a:off x="7024688" y="4648200"/>
              <a:ext cx="46038" cy="277813"/>
            </a:xfrm>
            <a:custGeom>
              <a:avLst/>
              <a:gdLst>
                <a:gd name="T0" fmla="*/ 31 w 60"/>
                <a:gd name="T1" fmla="*/ 0 h 364"/>
                <a:gd name="T2" fmla="*/ 1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1"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98"/>
            <p:cNvSpPr>
              <a:spLocks/>
            </p:cNvSpPr>
            <p:nvPr/>
          </p:nvSpPr>
          <p:spPr bwMode="auto">
            <a:xfrm>
              <a:off x="7094538" y="4648200"/>
              <a:ext cx="46038" cy="277813"/>
            </a:xfrm>
            <a:custGeom>
              <a:avLst/>
              <a:gdLst>
                <a:gd name="T0" fmla="*/ 29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29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29" y="0"/>
                  </a:moveTo>
                  <a:lnTo>
                    <a:pt x="0" y="30"/>
                  </a:lnTo>
                  <a:lnTo>
                    <a:pt x="0" y="30"/>
                  </a:lnTo>
                  <a:lnTo>
                    <a:pt x="0" y="364"/>
                  </a:lnTo>
                  <a:lnTo>
                    <a:pt x="60" y="364"/>
                  </a:lnTo>
                  <a:lnTo>
                    <a:pt x="60" y="30"/>
                  </a:lnTo>
                  <a:lnTo>
                    <a:pt x="60" y="30"/>
                  </a:lnTo>
                  <a:lnTo>
                    <a:pt x="29"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Freeform 99"/>
            <p:cNvSpPr>
              <a:spLocks/>
            </p:cNvSpPr>
            <p:nvPr/>
          </p:nvSpPr>
          <p:spPr bwMode="auto">
            <a:xfrm>
              <a:off x="7162800" y="4648200"/>
              <a:ext cx="46038" cy="277813"/>
            </a:xfrm>
            <a:custGeom>
              <a:avLst/>
              <a:gdLst>
                <a:gd name="T0" fmla="*/ 31 w 60"/>
                <a:gd name="T1" fmla="*/ 0 h 364"/>
                <a:gd name="T2" fmla="*/ 1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1"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100"/>
            <p:cNvSpPr>
              <a:spLocks/>
            </p:cNvSpPr>
            <p:nvPr/>
          </p:nvSpPr>
          <p:spPr bwMode="auto">
            <a:xfrm>
              <a:off x="7231063" y="4648200"/>
              <a:ext cx="46038" cy="277813"/>
            </a:xfrm>
            <a:custGeom>
              <a:avLst/>
              <a:gdLst>
                <a:gd name="T0" fmla="*/ 29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29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29" y="0"/>
                  </a:moveTo>
                  <a:lnTo>
                    <a:pt x="0" y="30"/>
                  </a:lnTo>
                  <a:lnTo>
                    <a:pt x="0" y="30"/>
                  </a:lnTo>
                  <a:lnTo>
                    <a:pt x="0" y="364"/>
                  </a:lnTo>
                  <a:lnTo>
                    <a:pt x="60" y="364"/>
                  </a:lnTo>
                  <a:lnTo>
                    <a:pt x="60" y="30"/>
                  </a:lnTo>
                  <a:lnTo>
                    <a:pt x="60" y="30"/>
                  </a:lnTo>
                  <a:lnTo>
                    <a:pt x="29"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Freeform 101"/>
            <p:cNvSpPr>
              <a:spLocks/>
            </p:cNvSpPr>
            <p:nvPr/>
          </p:nvSpPr>
          <p:spPr bwMode="auto">
            <a:xfrm>
              <a:off x="7299325" y="4648200"/>
              <a:ext cx="46038" cy="277813"/>
            </a:xfrm>
            <a:custGeom>
              <a:avLst/>
              <a:gdLst>
                <a:gd name="T0" fmla="*/ 31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0"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102"/>
            <p:cNvSpPr>
              <a:spLocks/>
            </p:cNvSpPr>
            <p:nvPr/>
          </p:nvSpPr>
          <p:spPr bwMode="auto">
            <a:xfrm>
              <a:off x="7369175" y="4648200"/>
              <a:ext cx="46038" cy="277813"/>
            </a:xfrm>
            <a:custGeom>
              <a:avLst/>
              <a:gdLst>
                <a:gd name="T0" fmla="*/ 29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29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29" y="0"/>
                  </a:moveTo>
                  <a:lnTo>
                    <a:pt x="0" y="30"/>
                  </a:lnTo>
                  <a:lnTo>
                    <a:pt x="0" y="30"/>
                  </a:lnTo>
                  <a:lnTo>
                    <a:pt x="0" y="364"/>
                  </a:lnTo>
                  <a:lnTo>
                    <a:pt x="60" y="364"/>
                  </a:lnTo>
                  <a:lnTo>
                    <a:pt x="60" y="30"/>
                  </a:lnTo>
                  <a:lnTo>
                    <a:pt x="60" y="30"/>
                  </a:lnTo>
                  <a:lnTo>
                    <a:pt x="29"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Freeform 103"/>
            <p:cNvSpPr>
              <a:spLocks/>
            </p:cNvSpPr>
            <p:nvPr/>
          </p:nvSpPr>
          <p:spPr bwMode="auto">
            <a:xfrm>
              <a:off x="7437438" y="4648200"/>
              <a:ext cx="44450" cy="277813"/>
            </a:xfrm>
            <a:custGeom>
              <a:avLst/>
              <a:gdLst>
                <a:gd name="T0" fmla="*/ 31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0"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104"/>
            <p:cNvSpPr>
              <a:spLocks/>
            </p:cNvSpPr>
            <p:nvPr/>
          </p:nvSpPr>
          <p:spPr bwMode="auto">
            <a:xfrm>
              <a:off x="7505700" y="4648200"/>
              <a:ext cx="46038" cy="277813"/>
            </a:xfrm>
            <a:custGeom>
              <a:avLst/>
              <a:gdLst>
                <a:gd name="T0" fmla="*/ 29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29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29" y="0"/>
                  </a:moveTo>
                  <a:lnTo>
                    <a:pt x="0" y="30"/>
                  </a:lnTo>
                  <a:lnTo>
                    <a:pt x="0" y="30"/>
                  </a:lnTo>
                  <a:lnTo>
                    <a:pt x="0" y="364"/>
                  </a:lnTo>
                  <a:lnTo>
                    <a:pt x="60" y="364"/>
                  </a:lnTo>
                  <a:lnTo>
                    <a:pt x="60" y="30"/>
                  </a:lnTo>
                  <a:lnTo>
                    <a:pt x="60" y="30"/>
                  </a:lnTo>
                  <a:lnTo>
                    <a:pt x="29"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105"/>
            <p:cNvSpPr>
              <a:spLocks/>
            </p:cNvSpPr>
            <p:nvPr/>
          </p:nvSpPr>
          <p:spPr bwMode="auto">
            <a:xfrm>
              <a:off x="7573963" y="4648200"/>
              <a:ext cx="46038" cy="277813"/>
            </a:xfrm>
            <a:custGeom>
              <a:avLst/>
              <a:gdLst>
                <a:gd name="T0" fmla="*/ 31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0"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106"/>
            <p:cNvSpPr>
              <a:spLocks/>
            </p:cNvSpPr>
            <p:nvPr/>
          </p:nvSpPr>
          <p:spPr bwMode="auto">
            <a:xfrm>
              <a:off x="7643813" y="4648200"/>
              <a:ext cx="44450" cy="277813"/>
            </a:xfrm>
            <a:custGeom>
              <a:avLst/>
              <a:gdLst>
                <a:gd name="T0" fmla="*/ 29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58 w 60"/>
                <a:gd name="T13" fmla="*/ 30 h 364"/>
                <a:gd name="T14" fmla="*/ 29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29" y="0"/>
                  </a:moveTo>
                  <a:lnTo>
                    <a:pt x="0" y="30"/>
                  </a:lnTo>
                  <a:lnTo>
                    <a:pt x="0" y="30"/>
                  </a:lnTo>
                  <a:lnTo>
                    <a:pt x="0" y="364"/>
                  </a:lnTo>
                  <a:lnTo>
                    <a:pt x="60" y="364"/>
                  </a:lnTo>
                  <a:lnTo>
                    <a:pt x="60" y="30"/>
                  </a:lnTo>
                  <a:lnTo>
                    <a:pt x="58" y="30"/>
                  </a:lnTo>
                  <a:lnTo>
                    <a:pt x="29"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107"/>
            <p:cNvSpPr>
              <a:spLocks/>
            </p:cNvSpPr>
            <p:nvPr/>
          </p:nvSpPr>
          <p:spPr bwMode="auto">
            <a:xfrm>
              <a:off x="7710488" y="4648200"/>
              <a:ext cx="46038" cy="277813"/>
            </a:xfrm>
            <a:custGeom>
              <a:avLst/>
              <a:gdLst>
                <a:gd name="T0" fmla="*/ 31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0"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108"/>
            <p:cNvSpPr>
              <a:spLocks/>
            </p:cNvSpPr>
            <p:nvPr/>
          </p:nvSpPr>
          <p:spPr bwMode="auto">
            <a:xfrm>
              <a:off x="7780338" y="4648200"/>
              <a:ext cx="46038" cy="277813"/>
            </a:xfrm>
            <a:custGeom>
              <a:avLst/>
              <a:gdLst>
                <a:gd name="T0" fmla="*/ 29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58 w 60"/>
                <a:gd name="T13" fmla="*/ 30 h 364"/>
                <a:gd name="T14" fmla="*/ 29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29" y="0"/>
                  </a:moveTo>
                  <a:lnTo>
                    <a:pt x="0" y="30"/>
                  </a:lnTo>
                  <a:lnTo>
                    <a:pt x="0" y="30"/>
                  </a:lnTo>
                  <a:lnTo>
                    <a:pt x="0" y="364"/>
                  </a:lnTo>
                  <a:lnTo>
                    <a:pt x="60" y="364"/>
                  </a:lnTo>
                  <a:lnTo>
                    <a:pt x="60" y="30"/>
                  </a:lnTo>
                  <a:lnTo>
                    <a:pt x="58" y="30"/>
                  </a:lnTo>
                  <a:lnTo>
                    <a:pt x="29"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109"/>
            <p:cNvSpPr>
              <a:spLocks/>
            </p:cNvSpPr>
            <p:nvPr/>
          </p:nvSpPr>
          <p:spPr bwMode="auto">
            <a:xfrm>
              <a:off x="7848600" y="4648200"/>
              <a:ext cx="46038" cy="277813"/>
            </a:xfrm>
            <a:custGeom>
              <a:avLst/>
              <a:gdLst>
                <a:gd name="T0" fmla="*/ 31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0"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110"/>
            <p:cNvSpPr>
              <a:spLocks/>
            </p:cNvSpPr>
            <p:nvPr/>
          </p:nvSpPr>
          <p:spPr bwMode="auto">
            <a:xfrm>
              <a:off x="7915275" y="4648200"/>
              <a:ext cx="46038" cy="277813"/>
            </a:xfrm>
            <a:custGeom>
              <a:avLst/>
              <a:gdLst>
                <a:gd name="T0" fmla="*/ 31 w 60"/>
                <a:gd name="T1" fmla="*/ 0 h 364"/>
                <a:gd name="T2" fmla="*/ 2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2"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111"/>
            <p:cNvSpPr>
              <a:spLocks/>
            </p:cNvSpPr>
            <p:nvPr/>
          </p:nvSpPr>
          <p:spPr bwMode="auto">
            <a:xfrm>
              <a:off x="7985125" y="4648200"/>
              <a:ext cx="46038" cy="277813"/>
            </a:xfrm>
            <a:custGeom>
              <a:avLst/>
              <a:gdLst>
                <a:gd name="T0" fmla="*/ 29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29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29" y="0"/>
                  </a:moveTo>
                  <a:lnTo>
                    <a:pt x="0" y="30"/>
                  </a:lnTo>
                  <a:lnTo>
                    <a:pt x="0" y="30"/>
                  </a:lnTo>
                  <a:lnTo>
                    <a:pt x="0" y="364"/>
                  </a:lnTo>
                  <a:lnTo>
                    <a:pt x="60" y="364"/>
                  </a:lnTo>
                  <a:lnTo>
                    <a:pt x="60" y="30"/>
                  </a:lnTo>
                  <a:lnTo>
                    <a:pt x="60" y="30"/>
                  </a:lnTo>
                  <a:lnTo>
                    <a:pt x="29"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112"/>
            <p:cNvSpPr>
              <a:spLocks/>
            </p:cNvSpPr>
            <p:nvPr/>
          </p:nvSpPr>
          <p:spPr bwMode="auto">
            <a:xfrm>
              <a:off x="8053388" y="4648200"/>
              <a:ext cx="46038" cy="277813"/>
            </a:xfrm>
            <a:custGeom>
              <a:avLst/>
              <a:gdLst>
                <a:gd name="T0" fmla="*/ 31 w 60"/>
                <a:gd name="T1" fmla="*/ 0 h 364"/>
                <a:gd name="T2" fmla="*/ 2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2"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113"/>
            <p:cNvSpPr>
              <a:spLocks/>
            </p:cNvSpPr>
            <p:nvPr/>
          </p:nvSpPr>
          <p:spPr bwMode="auto">
            <a:xfrm>
              <a:off x="8123238" y="4648200"/>
              <a:ext cx="44450" cy="277813"/>
            </a:xfrm>
            <a:custGeom>
              <a:avLst/>
              <a:gdLst>
                <a:gd name="T0" fmla="*/ 29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29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29" y="0"/>
                  </a:moveTo>
                  <a:lnTo>
                    <a:pt x="0" y="30"/>
                  </a:lnTo>
                  <a:lnTo>
                    <a:pt x="0" y="30"/>
                  </a:lnTo>
                  <a:lnTo>
                    <a:pt x="0" y="364"/>
                  </a:lnTo>
                  <a:lnTo>
                    <a:pt x="60" y="364"/>
                  </a:lnTo>
                  <a:lnTo>
                    <a:pt x="60" y="30"/>
                  </a:lnTo>
                  <a:lnTo>
                    <a:pt x="60" y="30"/>
                  </a:lnTo>
                  <a:lnTo>
                    <a:pt x="29"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114"/>
            <p:cNvSpPr>
              <a:spLocks/>
            </p:cNvSpPr>
            <p:nvPr/>
          </p:nvSpPr>
          <p:spPr bwMode="auto">
            <a:xfrm>
              <a:off x="8189913" y="4648200"/>
              <a:ext cx="46038" cy="277813"/>
            </a:xfrm>
            <a:custGeom>
              <a:avLst/>
              <a:gdLst>
                <a:gd name="T0" fmla="*/ 31 w 60"/>
                <a:gd name="T1" fmla="*/ 0 h 364"/>
                <a:gd name="T2" fmla="*/ 2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2"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115"/>
            <p:cNvSpPr>
              <a:spLocks/>
            </p:cNvSpPr>
            <p:nvPr/>
          </p:nvSpPr>
          <p:spPr bwMode="auto">
            <a:xfrm>
              <a:off x="8259763" y="4648200"/>
              <a:ext cx="46038" cy="277813"/>
            </a:xfrm>
            <a:custGeom>
              <a:avLst/>
              <a:gdLst>
                <a:gd name="T0" fmla="*/ 29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29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29" y="0"/>
                  </a:moveTo>
                  <a:lnTo>
                    <a:pt x="0" y="30"/>
                  </a:lnTo>
                  <a:lnTo>
                    <a:pt x="0" y="30"/>
                  </a:lnTo>
                  <a:lnTo>
                    <a:pt x="0" y="364"/>
                  </a:lnTo>
                  <a:lnTo>
                    <a:pt x="60" y="364"/>
                  </a:lnTo>
                  <a:lnTo>
                    <a:pt x="60" y="30"/>
                  </a:lnTo>
                  <a:lnTo>
                    <a:pt x="60" y="30"/>
                  </a:lnTo>
                  <a:lnTo>
                    <a:pt x="29"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116"/>
            <p:cNvSpPr>
              <a:spLocks/>
            </p:cNvSpPr>
            <p:nvPr/>
          </p:nvSpPr>
          <p:spPr bwMode="auto">
            <a:xfrm>
              <a:off x="8328025" y="4648200"/>
              <a:ext cx="44450" cy="277813"/>
            </a:xfrm>
            <a:custGeom>
              <a:avLst/>
              <a:gdLst>
                <a:gd name="T0" fmla="*/ 31 w 60"/>
                <a:gd name="T1" fmla="*/ 0 h 364"/>
                <a:gd name="T2" fmla="*/ 2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2"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Freeform 117"/>
            <p:cNvSpPr>
              <a:spLocks/>
            </p:cNvSpPr>
            <p:nvPr/>
          </p:nvSpPr>
          <p:spPr bwMode="auto">
            <a:xfrm>
              <a:off x="8396288" y="4648200"/>
              <a:ext cx="46038" cy="277813"/>
            </a:xfrm>
            <a:custGeom>
              <a:avLst/>
              <a:gdLst>
                <a:gd name="T0" fmla="*/ 29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29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29" y="0"/>
                  </a:moveTo>
                  <a:lnTo>
                    <a:pt x="0" y="30"/>
                  </a:lnTo>
                  <a:lnTo>
                    <a:pt x="0" y="30"/>
                  </a:lnTo>
                  <a:lnTo>
                    <a:pt x="0" y="364"/>
                  </a:lnTo>
                  <a:lnTo>
                    <a:pt x="60" y="364"/>
                  </a:lnTo>
                  <a:lnTo>
                    <a:pt x="60" y="30"/>
                  </a:lnTo>
                  <a:lnTo>
                    <a:pt x="60" y="30"/>
                  </a:lnTo>
                  <a:lnTo>
                    <a:pt x="29"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118"/>
            <p:cNvSpPr>
              <a:spLocks/>
            </p:cNvSpPr>
            <p:nvPr/>
          </p:nvSpPr>
          <p:spPr bwMode="auto">
            <a:xfrm>
              <a:off x="8464550" y="4648200"/>
              <a:ext cx="46038" cy="277813"/>
            </a:xfrm>
            <a:custGeom>
              <a:avLst/>
              <a:gdLst>
                <a:gd name="T0" fmla="*/ 31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0"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119"/>
            <p:cNvSpPr>
              <a:spLocks/>
            </p:cNvSpPr>
            <p:nvPr/>
          </p:nvSpPr>
          <p:spPr bwMode="auto">
            <a:xfrm>
              <a:off x="8534400" y="4648200"/>
              <a:ext cx="46038" cy="277813"/>
            </a:xfrm>
            <a:custGeom>
              <a:avLst/>
              <a:gdLst>
                <a:gd name="T0" fmla="*/ 29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29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29" y="0"/>
                  </a:moveTo>
                  <a:lnTo>
                    <a:pt x="0" y="30"/>
                  </a:lnTo>
                  <a:lnTo>
                    <a:pt x="0" y="30"/>
                  </a:lnTo>
                  <a:lnTo>
                    <a:pt x="0" y="364"/>
                  </a:lnTo>
                  <a:lnTo>
                    <a:pt x="60" y="364"/>
                  </a:lnTo>
                  <a:lnTo>
                    <a:pt x="60" y="30"/>
                  </a:lnTo>
                  <a:lnTo>
                    <a:pt x="60" y="30"/>
                  </a:lnTo>
                  <a:lnTo>
                    <a:pt x="29"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Freeform 120"/>
            <p:cNvSpPr>
              <a:spLocks/>
            </p:cNvSpPr>
            <p:nvPr/>
          </p:nvSpPr>
          <p:spPr bwMode="auto">
            <a:xfrm>
              <a:off x="8601075" y="4648200"/>
              <a:ext cx="46038" cy="277813"/>
            </a:xfrm>
            <a:custGeom>
              <a:avLst/>
              <a:gdLst>
                <a:gd name="T0" fmla="*/ 31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0"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Freeform 121"/>
            <p:cNvSpPr>
              <a:spLocks/>
            </p:cNvSpPr>
            <p:nvPr/>
          </p:nvSpPr>
          <p:spPr bwMode="auto">
            <a:xfrm>
              <a:off x="8670925" y="4648200"/>
              <a:ext cx="46038" cy="277813"/>
            </a:xfrm>
            <a:custGeom>
              <a:avLst/>
              <a:gdLst>
                <a:gd name="T0" fmla="*/ 29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29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29" y="0"/>
                  </a:moveTo>
                  <a:lnTo>
                    <a:pt x="0" y="30"/>
                  </a:lnTo>
                  <a:lnTo>
                    <a:pt x="0" y="30"/>
                  </a:lnTo>
                  <a:lnTo>
                    <a:pt x="0" y="364"/>
                  </a:lnTo>
                  <a:lnTo>
                    <a:pt x="60" y="364"/>
                  </a:lnTo>
                  <a:lnTo>
                    <a:pt x="60" y="30"/>
                  </a:lnTo>
                  <a:lnTo>
                    <a:pt x="60" y="30"/>
                  </a:lnTo>
                  <a:lnTo>
                    <a:pt x="29"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Freeform 122"/>
            <p:cNvSpPr>
              <a:spLocks/>
            </p:cNvSpPr>
            <p:nvPr/>
          </p:nvSpPr>
          <p:spPr bwMode="auto">
            <a:xfrm>
              <a:off x="8739188" y="4648200"/>
              <a:ext cx="46038" cy="277813"/>
            </a:xfrm>
            <a:custGeom>
              <a:avLst/>
              <a:gdLst>
                <a:gd name="T0" fmla="*/ 31 w 60"/>
                <a:gd name="T1" fmla="*/ 0 h 364"/>
                <a:gd name="T2" fmla="*/ 0 w 60"/>
                <a:gd name="T3" fmla="*/ 30 h 364"/>
                <a:gd name="T4" fmla="*/ 0 w 60"/>
                <a:gd name="T5" fmla="*/ 30 h 364"/>
                <a:gd name="T6" fmla="*/ 0 w 60"/>
                <a:gd name="T7" fmla="*/ 364 h 364"/>
                <a:gd name="T8" fmla="*/ 60 w 60"/>
                <a:gd name="T9" fmla="*/ 364 h 364"/>
                <a:gd name="T10" fmla="*/ 60 w 60"/>
                <a:gd name="T11" fmla="*/ 30 h 364"/>
                <a:gd name="T12" fmla="*/ 60 w 60"/>
                <a:gd name="T13" fmla="*/ 30 h 364"/>
                <a:gd name="T14" fmla="*/ 31 w 60"/>
                <a:gd name="T15" fmla="*/ 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31" y="0"/>
                  </a:moveTo>
                  <a:lnTo>
                    <a:pt x="0" y="30"/>
                  </a:lnTo>
                  <a:lnTo>
                    <a:pt x="0" y="30"/>
                  </a:lnTo>
                  <a:lnTo>
                    <a:pt x="0" y="364"/>
                  </a:lnTo>
                  <a:lnTo>
                    <a:pt x="60" y="364"/>
                  </a:lnTo>
                  <a:lnTo>
                    <a:pt x="60" y="30"/>
                  </a:lnTo>
                  <a:lnTo>
                    <a:pt x="60" y="30"/>
                  </a:lnTo>
                  <a:lnTo>
                    <a:pt x="31" y="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Freeform 123"/>
            <p:cNvSpPr>
              <a:spLocks/>
            </p:cNvSpPr>
            <p:nvPr/>
          </p:nvSpPr>
          <p:spPr bwMode="auto">
            <a:xfrm>
              <a:off x="8809038" y="4648200"/>
              <a:ext cx="44450" cy="277813"/>
            </a:xfrm>
            <a:custGeom>
              <a:avLst/>
              <a:gdLst>
                <a:gd name="T0" fmla="*/ 59 w 60"/>
                <a:gd name="T1" fmla="*/ 30 h 364"/>
                <a:gd name="T2" fmla="*/ 29 w 60"/>
                <a:gd name="T3" fmla="*/ 0 h 364"/>
                <a:gd name="T4" fmla="*/ 0 w 60"/>
                <a:gd name="T5" fmla="*/ 30 h 364"/>
                <a:gd name="T6" fmla="*/ 0 w 60"/>
                <a:gd name="T7" fmla="*/ 30 h 364"/>
                <a:gd name="T8" fmla="*/ 0 w 60"/>
                <a:gd name="T9" fmla="*/ 364 h 364"/>
                <a:gd name="T10" fmla="*/ 60 w 60"/>
                <a:gd name="T11" fmla="*/ 364 h 364"/>
                <a:gd name="T12" fmla="*/ 60 w 60"/>
                <a:gd name="T13" fmla="*/ 30 h 364"/>
                <a:gd name="T14" fmla="*/ 59 w 60"/>
                <a:gd name="T15" fmla="*/ 30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4">
                  <a:moveTo>
                    <a:pt x="59" y="30"/>
                  </a:moveTo>
                  <a:lnTo>
                    <a:pt x="29" y="0"/>
                  </a:lnTo>
                  <a:lnTo>
                    <a:pt x="0" y="30"/>
                  </a:lnTo>
                  <a:lnTo>
                    <a:pt x="0" y="30"/>
                  </a:lnTo>
                  <a:lnTo>
                    <a:pt x="0" y="364"/>
                  </a:lnTo>
                  <a:lnTo>
                    <a:pt x="60" y="364"/>
                  </a:lnTo>
                  <a:lnTo>
                    <a:pt x="60" y="30"/>
                  </a:lnTo>
                  <a:lnTo>
                    <a:pt x="59" y="30"/>
                  </a:lnTo>
                  <a:close/>
                </a:path>
              </a:pathLst>
            </a:custGeom>
            <a:solidFill>
              <a:srgbClr val="83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96" name="Freeform 190"/>
          <p:cNvSpPr>
            <a:spLocks/>
          </p:cNvSpPr>
          <p:nvPr/>
        </p:nvSpPr>
        <p:spPr bwMode="auto">
          <a:xfrm>
            <a:off x="368300" y="4635533"/>
            <a:ext cx="9990455" cy="1923571"/>
          </a:xfrm>
          <a:custGeom>
            <a:avLst/>
            <a:gdLst>
              <a:gd name="T0" fmla="*/ 10336 w 10404"/>
              <a:gd name="T1" fmla="*/ 0 h 2008"/>
              <a:gd name="T2" fmla="*/ 10125 w 10404"/>
              <a:gd name="T3" fmla="*/ 46 h 2008"/>
              <a:gd name="T4" fmla="*/ 9992 w 10404"/>
              <a:gd name="T5" fmla="*/ 18 h 2008"/>
              <a:gd name="T6" fmla="*/ 9853 w 10404"/>
              <a:gd name="T7" fmla="*/ 16 h 2008"/>
              <a:gd name="T8" fmla="*/ 9568 w 10404"/>
              <a:gd name="T9" fmla="*/ 18 h 2008"/>
              <a:gd name="T10" fmla="*/ 9429 w 10404"/>
              <a:gd name="T11" fmla="*/ 16 h 2008"/>
              <a:gd name="T12" fmla="*/ 9145 w 10404"/>
              <a:gd name="T13" fmla="*/ 18 h 2008"/>
              <a:gd name="T14" fmla="*/ 9006 w 10404"/>
              <a:gd name="T15" fmla="*/ 16 h 2008"/>
              <a:gd name="T16" fmla="*/ 8721 w 10404"/>
              <a:gd name="T17" fmla="*/ 18 h 2008"/>
              <a:gd name="T18" fmla="*/ 8582 w 10404"/>
              <a:gd name="T19" fmla="*/ 16 h 2008"/>
              <a:gd name="T20" fmla="*/ 8430 w 10404"/>
              <a:gd name="T21" fmla="*/ 47 h 2008"/>
              <a:gd name="T22" fmla="*/ 8302 w 10404"/>
              <a:gd name="T23" fmla="*/ 19 h 2008"/>
              <a:gd name="T24" fmla="*/ 8164 w 10404"/>
              <a:gd name="T25" fmla="*/ 18 h 2008"/>
              <a:gd name="T26" fmla="*/ 7878 w 10404"/>
              <a:gd name="T27" fmla="*/ 19 h 2008"/>
              <a:gd name="T28" fmla="*/ 7740 w 10404"/>
              <a:gd name="T29" fmla="*/ 18 h 2008"/>
              <a:gd name="T30" fmla="*/ 7456 w 10404"/>
              <a:gd name="T31" fmla="*/ 19 h 2008"/>
              <a:gd name="T32" fmla="*/ 7317 w 10404"/>
              <a:gd name="T33" fmla="*/ 18 h 2008"/>
              <a:gd name="T34" fmla="*/ 7032 w 10404"/>
              <a:gd name="T35" fmla="*/ 19 h 2008"/>
              <a:gd name="T36" fmla="*/ 6893 w 10404"/>
              <a:gd name="T37" fmla="*/ 18 h 2008"/>
              <a:gd name="T38" fmla="*/ 6752 w 10404"/>
              <a:gd name="T39" fmla="*/ 47 h 2008"/>
              <a:gd name="T40" fmla="*/ 6554 w 10404"/>
              <a:gd name="T41" fmla="*/ 3 h 2008"/>
              <a:gd name="T42" fmla="*/ 6342 w 10404"/>
              <a:gd name="T43" fmla="*/ 48 h 2008"/>
              <a:gd name="T44" fmla="*/ 6130 w 10404"/>
              <a:gd name="T45" fmla="*/ 3 h 2008"/>
              <a:gd name="T46" fmla="*/ 5920 w 10404"/>
              <a:gd name="T47" fmla="*/ 48 h 2008"/>
              <a:gd name="T48" fmla="*/ 5708 w 10404"/>
              <a:gd name="T49" fmla="*/ 3 h 2008"/>
              <a:gd name="T50" fmla="*/ 5496 w 10404"/>
              <a:gd name="T51" fmla="*/ 48 h 2008"/>
              <a:gd name="T52" fmla="*/ 5284 w 10404"/>
              <a:gd name="T53" fmla="*/ 3 h 2008"/>
              <a:gd name="T54" fmla="*/ 5073 w 10404"/>
              <a:gd name="T55" fmla="*/ 48 h 2008"/>
              <a:gd name="T56" fmla="*/ 5062 w 10404"/>
              <a:gd name="T57" fmla="*/ 48 h 2008"/>
              <a:gd name="T58" fmla="*/ 4865 w 10404"/>
              <a:gd name="T59" fmla="*/ 4 h 2008"/>
              <a:gd name="T60" fmla="*/ 4653 w 10404"/>
              <a:gd name="T61" fmla="*/ 50 h 2008"/>
              <a:gd name="T62" fmla="*/ 4441 w 10404"/>
              <a:gd name="T63" fmla="*/ 4 h 2008"/>
              <a:gd name="T64" fmla="*/ 4230 w 10404"/>
              <a:gd name="T65" fmla="*/ 50 h 2008"/>
              <a:gd name="T66" fmla="*/ 4018 w 10404"/>
              <a:gd name="T67" fmla="*/ 4 h 2008"/>
              <a:gd name="T68" fmla="*/ 3806 w 10404"/>
              <a:gd name="T69" fmla="*/ 50 h 2008"/>
              <a:gd name="T70" fmla="*/ 3594 w 10404"/>
              <a:gd name="T71" fmla="*/ 4 h 2008"/>
              <a:gd name="T72" fmla="*/ 3384 w 10404"/>
              <a:gd name="T73" fmla="*/ 50 h 2008"/>
              <a:gd name="T74" fmla="*/ 3250 w 10404"/>
              <a:gd name="T75" fmla="*/ 22 h 2008"/>
              <a:gd name="T76" fmla="*/ 3112 w 10404"/>
              <a:gd name="T77" fmla="*/ 20 h 2008"/>
              <a:gd name="T78" fmla="*/ 2826 w 10404"/>
              <a:gd name="T79" fmla="*/ 22 h 2008"/>
              <a:gd name="T80" fmla="*/ 2688 w 10404"/>
              <a:gd name="T81" fmla="*/ 20 h 2008"/>
              <a:gd name="T82" fmla="*/ 2404 w 10404"/>
              <a:gd name="T83" fmla="*/ 22 h 2008"/>
              <a:gd name="T84" fmla="*/ 2265 w 10404"/>
              <a:gd name="T85" fmla="*/ 20 h 2008"/>
              <a:gd name="T86" fmla="*/ 1980 w 10404"/>
              <a:gd name="T87" fmla="*/ 22 h 2008"/>
              <a:gd name="T88" fmla="*/ 1841 w 10404"/>
              <a:gd name="T89" fmla="*/ 20 h 2008"/>
              <a:gd name="T90" fmla="*/ 1689 w 10404"/>
              <a:gd name="T91" fmla="*/ 51 h 2008"/>
              <a:gd name="T92" fmla="*/ 1561 w 10404"/>
              <a:gd name="T93" fmla="*/ 23 h 2008"/>
              <a:gd name="T94" fmla="*/ 1422 w 10404"/>
              <a:gd name="T95" fmla="*/ 22 h 2008"/>
              <a:gd name="T96" fmla="*/ 1137 w 10404"/>
              <a:gd name="T97" fmla="*/ 23 h 2008"/>
              <a:gd name="T98" fmla="*/ 998 w 10404"/>
              <a:gd name="T99" fmla="*/ 22 h 2008"/>
              <a:gd name="T100" fmla="*/ 714 w 10404"/>
              <a:gd name="T101" fmla="*/ 23 h 2008"/>
              <a:gd name="T102" fmla="*/ 576 w 10404"/>
              <a:gd name="T103" fmla="*/ 22 h 2008"/>
              <a:gd name="T104" fmla="*/ 290 w 10404"/>
              <a:gd name="T105" fmla="*/ 23 h 2008"/>
              <a:gd name="T106" fmla="*/ 152 w 10404"/>
              <a:gd name="T107" fmla="*/ 22 h 2008"/>
              <a:gd name="T108" fmla="*/ 0 w 10404"/>
              <a:gd name="T109" fmla="*/ 52 h 2008"/>
              <a:gd name="T110" fmla="*/ 0 w 10404"/>
              <a:gd name="T111" fmla="*/ 2008 h 2008"/>
              <a:gd name="T112" fmla="*/ 10370 w 10404"/>
              <a:gd name="T113" fmla="*/ 260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04" h="2008">
                <a:moveTo>
                  <a:pt x="10370" y="260"/>
                </a:moveTo>
                <a:lnTo>
                  <a:pt x="10370" y="4"/>
                </a:lnTo>
                <a:cubicBezTo>
                  <a:pt x="10360" y="2"/>
                  <a:pt x="10348" y="0"/>
                  <a:pt x="10336" y="0"/>
                </a:cubicBezTo>
                <a:cubicBezTo>
                  <a:pt x="10309" y="0"/>
                  <a:pt x="10285" y="6"/>
                  <a:pt x="10268" y="15"/>
                </a:cubicBezTo>
                <a:lnTo>
                  <a:pt x="10266" y="16"/>
                </a:lnTo>
                <a:cubicBezTo>
                  <a:pt x="10229" y="34"/>
                  <a:pt x="10180" y="46"/>
                  <a:pt x="10125" y="46"/>
                </a:cubicBezTo>
                <a:lnTo>
                  <a:pt x="10118" y="46"/>
                </a:lnTo>
                <a:lnTo>
                  <a:pt x="10118" y="46"/>
                </a:lnTo>
                <a:cubicBezTo>
                  <a:pt x="10070" y="44"/>
                  <a:pt x="10025" y="34"/>
                  <a:pt x="9992" y="18"/>
                </a:cubicBezTo>
                <a:lnTo>
                  <a:pt x="9989" y="16"/>
                </a:lnTo>
                <a:cubicBezTo>
                  <a:pt x="9972" y="7"/>
                  <a:pt x="9948" y="2"/>
                  <a:pt x="9921" y="2"/>
                </a:cubicBezTo>
                <a:cubicBezTo>
                  <a:pt x="9894" y="2"/>
                  <a:pt x="9870" y="7"/>
                  <a:pt x="9853" y="16"/>
                </a:cubicBezTo>
                <a:lnTo>
                  <a:pt x="9850" y="18"/>
                </a:lnTo>
                <a:cubicBezTo>
                  <a:pt x="9813" y="35"/>
                  <a:pt x="9764" y="47"/>
                  <a:pt x="9709" y="47"/>
                </a:cubicBezTo>
                <a:cubicBezTo>
                  <a:pt x="9654" y="47"/>
                  <a:pt x="9605" y="36"/>
                  <a:pt x="9568" y="18"/>
                </a:cubicBezTo>
                <a:lnTo>
                  <a:pt x="9565" y="16"/>
                </a:lnTo>
                <a:cubicBezTo>
                  <a:pt x="9548" y="7"/>
                  <a:pt x="9524" y="2"/>
                  <a:pt x="9497" y="2"/>
                </a:cubicBezTo>
                <a:cubicBezTo>
                  <a:pt x="9470" y="2"/>
                  <a:pt x="9446" y="7"/>
                  <a:pt x="9429" y="16"/>
                </a:cubicBezTo>
                <a:lnTo>
                  <a:pt x="9428" y="18"/>
                </a:lnTo>
                <a:cubicBezTo>
                  <a:pt x="9390" y="35"/>
                  <a:pt x="9341" y="47"/>
                  <a:pt x="9286" y="47"/>
                </a:cubicBezTo>
                <a:cubicBezTo>
                  <a:pt x="9232" y="47"/>
                  <a:pt x="9182" y="36"/>
                  <a:pt x="9145" y="18"/>
                </a:cubicBezTo>
                <a:lnTo>
                  <a:pt x="9142" y="16"/>
                </a:lnTo>
                <a:cubicBezTo>
                  <a:pt x="9125" y="7"/>
                  <a:pt x="9101" y="2"/>
                  <a:pt x="9074" y="2"/>
                </a:cubicBezTo>
                <a:cubicBezTo>
                  <a:pt x="9048" y="2"/>
                  <a:pt x="9024" y="7"/>
                  <a:pt x="9006" y="16"/>
                </a:cubicBezTo>
                <a:lnTo>
                  <a:pt x="9004" y="18"/>
                </a:lnTo>
                <a:cubicBezTo>
                  <a:pt x="8966" y="35"/>
                  <a:pt x="8917" y="47"/>
                  <a:pt x="8862" y="47"/>
                </a:cubicBezTo>
                <a:cubicBezTo>
                  <a:pt x="8808" y="47"/>
                  <a:pt x="8758" y="36"/>
                  <a:pt x="8721" y="18"/>
                </a:cubicBezTo>
                <a:lnTo>
                  <a:pt x="8718" y="16"/>
                </a:lnTo>
                <a:cubicBezTo>
                  <a:pt x="8701" y="7"/>
                  <a:pt x="8677" y="2"/>
                  <a:pt x="8650" y="2"/>
                </a:cubicBezTo>
                <a:cubicBezTo>
                  <a:pt x="8624" y="2"/>
                  <a:pt x="8600" y="7"/>
                  <a:pt x="8582" y="16"/>
                </a:cubicBezTo>
                <a:lnTo>
                  <a:pt x="8581" y="18"/>
                </a:lnTo>
                <a:cubicBezTo>
                  <a:pt x="8544" y="35"/>
                  <a:pt x="8494" y="47"/>
                  <a:pt x="8440" y="47"/>
                </a:cubicBezTo>
                <a:lnTo>
                  <a:pt x="8430" y="47"/>
                </a:lnTo>
                <a:lnTo>
                  <a:pt x="8430" y="62"/>
                </a:lnTo>
                <a:cubicBezTo>
                  <a:pt x="8430" y="56"/>
                  <a:pt x="8430" y="52"/>
                  <a:pt x="8429" y="47"/>
                </a:cubicBezTo>
                <a:cubicBezTo>
                  <a:pt x="8381" y="46"/>
                  <a:pt x="8336" y="35"/>
                  <a:pt x="8302" y="19"/>
                </a:cubicBezTo>
                <a:lnTo>
                  <a:pt x="8300" y="18"/>
                </a:lnTo>
                <a:cubicBezTo>
                  <a:pt x="8282" y="8"/>
                  <a:pt x="8258" y="3"/>
                  <a:pt x="8232" y="3"/>
                </a:cubicBezTo>
                <a:cubicBezTo>
                  <a:pt x="8205" y="3"/>
                  <a:pt x="8181" y="8"/>
                  <a:pt x="8164" y="18"/>
                </a:cubicBezTo>
                <a:lnTo>
                  <a:pt x="8161" y="19"/>
                </a:lnTo>
                <a:cubicBezTo>
                  <a:pt x="8124" y="36"/>
                  <a:pt x="8074" y="48"/>
                  <a:pt x="8020" y="48"/>
                </a:cubicBezTo>
                <a:cubicBezTo>
                  <a:pt x="7965" y="48"/>
                  <a:pt x="7916" y="38"/>
                  <a:pt x="7878" y="19"/>
                </a:cubicBezTo>
                <a:lnTo>
                  <a:pt x="7876" y="18"/>
                </a:lnTo>
                <a:cubicBezTo>
                  <a:pt x="7858" y="8"/>
                  <a:pt x="7834" y="3"/>
                  <a:pt x="7808" y="3"/>
                </a:cubicBezTo>
                <a:cubicBezTo>
                  <a:pt x="7781" y="3"/>
                  <a:pt x="7757" y="8"/>
                  <a:pt x="7740" y="18"/>
                </a:cubicBezTo>
                <a:lnTo>
                  <a:pt x="7738" y="19"/>
                </a:lnTo>
                <a:cubicBezTo>
                  <a:pt x="7701" y="36"/>
                  <a:pt x="7652" y="48"/>
                  <a:pt x="7597" y="48"/>
                </a:cubicBezTo>
                <a:cubicBezTo>
                  <a:pt x="7542" y="48"/>
                  <a:pt x="7493" y="38"/>
                  <a:pt x="7456" y="19"/>
                </a:cubicBezTo>
                <a:lnTo>
                  <a:pt x="7453" y="18"/>
                </a:lnTo>
                <a:cubicBezTo>
                  <a:pt x="7436" y="8"/>
                  <a:pt x="7412" y="3"/>
                  <a:pt x="7385" y="3"/>
                </a:cubicBezTo>
                <a:cubicBezTo>
                  <a:pt x="7358" y="3"/>
                  <a:pt x="7334" y="8"/>
                  <a:pt x="7317" y="18"/>
                </a:cubicBezTo>
                <a:lnTo>
                  <a:pt x="7314" y="19"/>
                </a:lnTo>
                <a:cubicBezTo>
                  <a:pt x="7277" y="36"/>
                  <a:pt x="7228" y="48"/>
                  <a:pt x="7173" y="48"/>
                </a:cubicBezTo>
                <a:cubicBezTo>
                  <a:pt x="7118" y="48"/>
                  <a:pt x="7069" y="38"/>
                  <a:pt x="7032" y="19"/>
                </a:cubicBezTo>
                <a:lnTo>
                  <a:pt x="7029" y="18"/>
                </a:lnTo>
                <a:cubicBezTo>
                  <a:pt x="7012" y="8"/>
                  <a:pt x="6988" y="3"/>
                  <a:pt x="6961" y="3"/>
                </a:cubicBezTo>
                <a:cubicBezTo>
                  <a:pt x="6934" y="3"/>
                  <a:pt x="6910" y="8"/>
                  <a:pt x="6893" y="18"/>
                </a:cubicBezTo>
                <a:lnTo>
                  <a:pt x="6892" y="19"/>
                </a:lnTo>
                <a:cubicBezTo>
                  <a:pt x="6854" y="36"/>
                  <a:pt x="6806" y="47"/>
                  <a:pt x="6752" y="47"/>
                </a:cubicBezTo>
                <a:lnTo>
                  <a:pt x="6752" y="47"/>
                </a:lnTo>
                <a:cubicBezTo>
                  <a:pt x="6704" y="46"/>
                  <a:pt x="6658" y="35"/>
                  <a:pt x="6625" y="19"/>
                </a:cubicBezTo>
                <a:lnTo>
                  <a:pt x="6622" y="18"/>
                </a:lnTo>
                <a:cubicBezTo>
                  <a:pt x="6605" y="8"/>
                  <a:pt x="6581" y="3"/>
                  <a:pt x="6554" y="3"/>
                </a:cubicBezTo>
                <a:cubicBezTo>
                  <a:pt x="6528" y="3"/>
                  <a:pt x="6504" y="8"/>
                  <a:pt x="6486" y="18"/>
                </a:cubicBezTo>
                <a:lnTo>
                  <a:pt x="6484" y="19"/>
                </a:lnTo>
                <a:cubicBezTo>
                  <a:pt x="6446" y="36"/>
                  <a:pt x="6397" y="48"/>
                  <a:pt x="6342" y="48"/>
                </a:cubicBezTo>
                <a:cubicBezTo>
                  <a:pt x="6288" y="48"/>
                  <a:pt x="6238" y="38"/>
                  <a:pt x="6201" y="19"/>
                </a:cubicBezTo>
                <a:lnTo>
                  <a:pt x="6198" y="18"/>
                </a:lnTo>
                <a:cubicBezTo>
                  <a:pt x="6181" y="8"/>
                  <a:pt x="6157" y="3"/>
                  <a:pt x="6130" y="3"/>
                </a:cubicBezTo>
                <a:cubicBezTo>
                  <a:pt x="6104" y="3"/>
                  <a:pt x="6080" y="8"/>
                  <a:pt x="6062" y="18"/>
                </a:cubicBezTo>
                <a:lnTo>
                  <a:pt x="6061" y="19"/>
                </a:lnTo>
                <a:cubicBezTo>
                  <a:pt x="6024" y="36"/>
                  <a:pt x="5974" y="48"/>
                  <a:pt x="5920" y="48"/>
                </a:cubicBezTo>
                <a:cubicBezTo>
                  <a:pt x="5865" y="48"/>
                  <a:pt x="5816" y="38"/>
                  <a:pt x="5778" y="19"/>
                </a:cubicBezTo>
                <a:lnTo>
                  <a:pt x="5776" y="18"/>
                </a:lnTo>
                <a:cubicBezTo>
                  <a:pt x="5758" y="8"/>
                  <a:pt x="5734" y="3"/>
                  <a:pt x="5708" y="3"/>
                </a:cubicBezTo>
                <a:cubicBezTo>
                  <a:pt x="5681" y="3"/>
                  <a:pt x="5657" y="8"/>
                  <a:pt x="5640" y="18"/>
                </a:cubicBezTo>
                <a:lnTo>
                  <a:pt x="5637" y="19"/>
                </a:lnTo>
                <a:cubicBezTo>
                  <a:pt x="5600" y="36"/>
                  <a:pt x="5550" y="48"/>
                  <a:pt x="5496" y="48"/>
                </a:cubicBezTo>
                <a:cubicBezTo>
                  <a:pt x="5441" y="48"/>
                  <a:pt x="5392" y="38"/>
                  <a:pt x="5354" y="19"/>
                </a:cubicBezTo>
                <a:lnTo>
                  <a:pt x="5352" y="18"/>
                </a:lnTo>
                <a:cubicBezTo>
                  <a:pt x="5334" y="8"/>
                  <a:pt x="5310" y="3"/>
                  <a:pt x="5284" y="3"/>
                </a:cubicBezTo>
                <a:cubicBezTo>
                  <a:pt x="5257" y="3"/>
                  <a:pt x="5233" y="8"/>
                  <a:pt x="5216" y="18"/>
                </a:cubicBezTo>
                <a:lnTo>
                  <a:pt x="5214" y="19"/>
                </a:lnTo>
                <a:cubicBezTo>
                  <a:pt x="5177" y="36"/>
                  <a:pt x="5128" y="48"/>
                  <a:pt x="5073" y="48"/>
                </a:cubicBezTo>
                <a:lnTo>
                  <a:pt x="5064" y="48"/>
                </a:lnTo>
                <a:lnTo>
                  <a:pt x="5064" y="63"/>
                </a:lnTo>
                <a:cubicBezTo>
                  <a:pt x="5064" y="58"/>
                  <a:pt x="5064" y="54"/>
                  <a:pt x="5062" y="48"/>
                </a:cubicBezTo>
                <a:cubicBezTo>
                  <a:pt x="5014" y="47"/>
                  <a:pt x="4969" y="36"/>
                  <a:pt x="4936" y="20"/>
                </a:cubicBezTo>
                <a:lnTo>
                  <a:pt x="4933" y="19"/>
                </a:lnTo>
                <a:cubicBezTo>
                  <a:pt x="4916" y="10"/>
                  <a:pt x="4892" y="4"/>
                  <a:pt x="4865" y="4"/>
                </a:cubicBezTo>
                <a:cubicBezTo>
                  <a:pt x="4838" y="4"/>
                  <a:pt x="4814" y="10"/>
                  <a:pt x="4797" y="19"/>
                </a:cubicBezTo>
                <a:lnTo>
                  <a:pt x="4794" y="20"/>
                </a:lnTo>
                <a:cubicBezTo>
                  <a:pt x="4757" y="38"/>
                  <a:pt x="4708" y="50"/>
                  <a:pt x="4653" y="50"/>
                </a:cubicBezTo>
                <a:cubicBezTo>
                  <a:pt x="4598" y="50"/>
                  <a:pt x="4549" y="39"/>
                  <a:pt x="4512" y="20"/>
                </a:cubicBezTo>
                <a:lnTo>
                  <a:pt x="4509" y="19"/>
                </a:lnTo>
                <a:cubicBezTo>
                  <a:pt x="4492" y="10"/>
                  <a:pt x="4468" y="4"/>
                  <a:pt x="4441" y="4"/>
                </a:cubicBezTo>
                <a:cubicBezTo>
                  <a:pt x="4414" y="4"/>
                  <a:pt x="4390" y="10"/>
                  <a:pt x="4373" y="19"/>
                </a:cubicBezTo>
                <a:lnTo>
                  <a:pt x="4372" y="20"/>
                </a:lnTo>
                <a:cubicBezTo>
                  <a:pt x="4334" y="38"/>
                  <a:pt x="4285" y="50"/>
                  <a:pt x="4230" y="50"/>
                </a:cubicBezTo>
                <a:cubicBezTo>
                  <a:pt x="4176" y="50"/>
                  <a:pt x="4126" y="39"/>
                  <a:pt x="4089" y="20"/>
                </a:cubicBezTo>
                <a:lnTo>
                  <a:pt x="4086" y="19"/>
                </a:lnTo>
                <a:cubicBezTo>
                  <a:pt x="4069" y="10"/>
                  <a:pt x="4045" y="4"/>
                  <a:pt x="4018" y="4"/>
                </a:cubicBezTo>
                <a:cubicBezTo>
                  <a:pt x="3992" y="4"/>
                  <a:pt x="3968" y="10"/>
                  <a:pt x="3950" y="19"/>
                </a:cubicBezTo>
                <a:lnTo>
                  <a:pt x="3948" y="20"/>
                </a:lnTo>
                <a:cubicBezTo>
                  <a:pt x="3910" y="38"/>
                  <a:pt x="3861" y="50"/>
                  <a:pt x="3806" y="50"/>
                </a:cubicBezTo>
                <a:cubicBezTo>
                  <a:pt x="3752" y="50"/>
                  <a:pt x="3702" y="39"/>
                  <a:pt x="3665" y="20"/>
                </a:cubicBezTo>
                <a:lnTo>
                  <a:pt x="3662" y="19"/>
                </a:lnTo>
                <a:cubicBezTo>
                  <a:pt x="3645" y="10"/>
                  <a:pt x="3621" y="4"/>
                  <a:pt x="3594" y="4"/>
                </a:cubicBezTo>
                <a:cubicBezTo>
                  <a:pt x="3568" y="4"/>
                  <a:pt x="3544" y="10"/>
                  <a:pt x="3526" y="19"/>
                </a:cubicBezTo>
                <a:lnTo>
                  <a:pt x="3525" y="20"/>
                </a:lnTo>
                <a:cubicBezTo>
                  <a:pt x="3488" y="38"/>
                  <a:pt x="3438" y="50"/>
                  <a:pt x="3384" y="50"/>
                </a:cubicBezTo>
                <a:lnTo>
                  <a:pt x="3377" y="50"/>
                </a:lnTo>
                <a:lnTo>
                  <a:pt x="3377" y="50"/>
                </a:lnTo>
                <a:cubicBezTo>
                  <a:pt x="3329" y="48"/>
                  <a:pt x="3284" y="38"/>
                  <a:pt x="3250" y="22"/>
                </a:cubicBezTo>
                <a:lnTo>
                  <a:pt x="3248" y="20"/>
                </a:lnTo>
                <a:cubicBezTo>
                  <a:pt x="3230" y="11"/>
                  <a:pt x="3206" y="6"/>
                  <a:pt x="3180" y="6"/>
                </a:cubicBezTo>
                <a:cubicBezTo>
                  <a:pt x="3153" y="6"/>
                  <a:pt x="3129" y="11"/>
                  <a:pt x="3112" y="20"/>
                </a:cubicBezTo>
                <a:lnTo>
                  <a:pt x="3109" y="22"/>
                </a:lnTo>
                <a:cubicBezTo>
                  <a:pt x="3072" y="39"/>
                  <a:pt x="3022" y="51"/>
                  <a:pt x="2968" y="51"/>
                </a:cubicBezTo>
                <a:cubicBezTo>
                  <a:pt x="2913" y="51"/>
                  <a:pt x="2864" y="40"/>
                  <a:pt x="2826" y="22"/>
                </a:cubicBezTo>
                <a:lnTo>
                  <a:pt x="2824" y="20"/>
                </a:lnTo>
                <a:cubicBezTo>
                  <a:pt x="2806" y="11"/>
                  <a:pt x="2782" y="6"/>
                  <a:pt x="2756" y="6"/>
                </a:cubicBezTo>
                <a:cubicBezTo>
                  <a:pt x="2729" y="6"/>
                  <a:pt x="2705" y="11"/>
                  <a:pt x="2688" y="20"/>
                </a:cubicBezTo>
                <a:lnTo>
                  <a:pt x="2686" y="22"/>
                </a:lnTo>
                <a:cubicBezTo>
                  <a:pt x="2649" y="39"/>
                  <a:pt x="2600" y="51"/>
                  <a:pt x="2545" y="51"/>
                </a:cubicBezTo>
                <a:cubicBezTo>
                  <a:pt x="2490" y="51"/>
                  <a:pt x="2441" y="40"/>
                  <a:pt x="2404" y="22"/>
                </a:cubicBezTo>
                <a:lnTo>
                  <a:pt x="2401" y="20"/>
                </a:lnTo>
                <a:cubicBezTo>
                  <a:pt x="2384" y="11"/>
                  <a:pt x="2360" y="6"/>
                  <a:pt x="2333" y="6"/>
                </a:cubicBezTo>
                <a:cubicBezTo>
                  <a:pt x="2306" y="6"/>
                  <a:pt x="2282" y="11"/>
                  <a:pt x="2265" y="20"/>
                </a:cubicBezTo>
                <a:lnTo>
                  <a:pt x="2262" y="22"/>
                </a:lnTo>
                <a:cubicBezTo>
                  <a:pt x="2225" y="39"/>
                  <a:pt x="2176" y="51"/>
                  <a:pt x="2121" y="51"/>
                </a:cubicBezTo>
                <a:cubicBezTo>
                  <a:pt x="2066" y="51"/>
                  <a:pt x="2017" y="40"/>
                  <a:pt x="1980" y="22"/>
                </a:cubicBezTo>
                <a:lnTo>
                  <a:pt x="1977" y="20"/>
                </a:lnTo>
                <a:cubicBezTo>
                  <a:pt x="1960" y="11"/>
                  <a:pt x="1936" y="6"/>
                  <a:pt x="1909" y="6"/>
                </a:cubicBezTo>
                <a:cubicBezTo>
                  <a:pt x="1882" y="6"/>
                  <a:pt x="1858" y="11"/>
                  <a:pt x="1841" y="20"/>
                </a:cubicBezTo>
                <a:lnTo>
                  <a:pt x="1840" y="22"/>
                </a:lnTo>
                <a:cubicBezTo>
                  <a:pt x="1802" y="39"/>
                  <a:pt x="1753" y="51"/>
                  <a:pt x="1698" y="51"/>
                </a:cubicBezTo>
                <a:lnTo>
                  <a:pt x="1689" y="51"/>
                </a:lnTo>
                <a:lnTo>
                  <a:pt x="1689" y="66"/>
                </a:lnTo>
                <a:cubicBezTo>
                  <a:pt x="1689" y="60"/>
                  <a:pt x="1689" y="56"/>
                  <a:pt x="1688" y="51"/>
                </a:cubicBezTo>
                <a:cubicBezTo>
                  <a:pt x="1640" y="50"/>
                  <a:pt x="1594" y="39"/>
                  <a:pt x="1561" y="23"/>
                </a:cubicBezTo>
                <a:lnTo>
                  <a:pt x="1558" y="22"/>
                </a:lnTo>
                <a:cubicBezTo>
                  <a:pt x="1541" y="12"/>
                  <a:pt x="1517" y="7"/>
                  <a:pt x="1490" y="7"/>
                </a:cubicBezTo>
                <a:cubicBezTo>
                  <a:pt x="1464" y="7"/>
                  <a:pt x="1440" y="12"/>
                  <a:pt x="1422" y="22"/>
                </a:cubicBezTo>
                <a:lnTo>
                  <a:pt x="1420" y="23"/>
                </a:lnTo>
                <a:cubicBezTo>
                  <a:pt x="1382" y="40"/>
                  <a:pt x="1333" y="52"/>
                  <a:pt x="1278" y="52"/>
                </a:cubicBezTo>
                <a:cubicBezTo>
                  <a:pt x="1224" y="52"/>
                  <a:pt x="1174" y="42"/>
                  <a:pt x="1137" y="23"/>
                </a:cubicBezTo>
                <a:lnTo>
                  <a:pt x="1134" y="22"/>
                </a:lnTo>
                <a:cubicBezTo>
                  <a:pt x="1117" y="12"/>
                  <a:pt x="1093" y="7"/>
                  <a:pt x="1066" y="7"/>
                </a:cubicBezTo>
                <a:cubicBezTo>
                  <a:pt x="1040" y="7"/>
                  <a:pt x="1016" y="12"/>
                  <a:pt x="998" y="22"/>
                </a:cubicBezTo>
                <a:lnTo>
                  <a:pt x="997" y="23"/>
                </a:lnTo>
                <a:cubicBezTo>
                  <a:pt x="960" y="40"/>
                  <a:pt x="910" y="52"/>
                  <a:pt x="856" y="52"/>
                </a:cubicBezTo>
                <a:cubicBezTo>
                  <a:pt x="801" y="52"/>
                  <a:pt x="752" y="42"/>
                  <a:pt x="714" y="23"/>
                </a:cubicBezTo>
                <a:lnTo>
                  <a:pt x="712" y="22"/>
                </a:lnTo>
                <a:cubicBezTo>
                  <a:pt x="694" y="12"/>
                  <a:pt x="670" y="7"/>
                  <a:pt x="644" y="7"/>
                </a:cubicBezTo>
                <a:cubicBezTo>
                  <a:pt x="617" y="7"/>
                  <a:pt x="593" y="12"/>
                  <a:pt x="576" y="22"/>
                </a:cubicBezTo>
                <a:lnTo>
                  <a:pt x="573" y="23"/>
                </a:lnTo>
                <a:cubicBezTo>
                  <a:pt x="536" y="40"/>
                  <a:pt x="486" y="52"/>
                  <a:pt x="432" y="52"/>
                </a:cubicBezTo>
                <a:cubicBezTo>
                  <a:pt x="377" y="52"/>
                  <a:pt x="328" y="42"/>
                  <a:pt x="290" y="23"/>
                </a:cubicBezTo>
                <a:lnTo>
                  <a:pt x="288" y="22"/>
                </a:lnTo>
                <a:cubicBezTo>
                  <a:pt x="270" y="12"/>
                  <a:pt x="246" y="7"/>
                  <a:pt x="220" y="7"/>
                </a:cubicBezTo>
                <a:cubicBezTo>
                  <a:pt x="193" y="7"/>
                  <a:pt x="169" y="12"/>
                  <a:pt x="152" y="22"/>
                </a:cubicBezTo>
                <a:lnTo>
                  <a:pt x="150" y="23"/>
                </a:lnTo>
                <a:cubicBezTo>
                  <a:pt x="113" y="40"/>
                  <a:pt x="64" y="52"/>
                  <a:pt x="9" y="52"/>
                </a:cubicBezTo>
                <a:lnTo>
                  <a:pt x="0" y="52"/>
                </a:lnTo>
                <a:lnTo>
                  <a:pt x="0" y="80"/>
                </a:lnTo>
                <a:lnTo>
                  <a:pt x="0" y="136"/>
                </a:lnTo>
                <a:lnTo>
                  <a:pt x="0" y="2008"/>
                </a:lnTo>
                <a:lnTo>
                  <a:pt x="10404" y="2008"/>
                </a:lnTo>
                <a:lnTo>
                  <a:pt x="10370" y="260"/>
                </a:lnTo>
                <a:lnTo>
                  <a:pt x="10370" y="260"/>
                </a:lnTo>
                <a:close/>
              </a:path>
            </a:pathLst>
          </a:custGeom>
          <a:solidFill>
            <a:srgbClr val="002C50">
              <a:alpha val="89804"/>
            </a:srgbClr>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Rectangle 13"/>
          <p:cNvSpPr/>
          <p:nvPr/>
        </p:nvSpPr>
        <p:spPr>
          <a:xfrm>
            <a:off x="5702475" y="5259982"/>
            <a:ext cx="4079185" cy="1205458"/>
          </a:xfrm>
          <a:prstGeom prst="rect">
            <a:avLst/>
          </a:prstGeom>
        </p:spPr>
        <p:txBody>
          <a:bodyPr wrap="square" lIns="0" tIns="0" rIns="0" bIns="0">
            <a:spAutoFit/>
          </a:bodyPr>
          <a:lstStyle/>
          <a:p>
            <a:pPr>
              <a:spcBef>
                <a:spcPts val="1000"/>
              </a:spcBef>
            </a:pPr>
            <a:r>
              <a:rPr lang="en-GB" sz="1400" b="1" spc="10" dirty="0">
                <a:solidFill>
                  <a:schemeClr val="bg1"/>
                </a:solidFill>
                <a:latin typeface="Arial"/>
              </a:rPr>
              <a:t>Extreme flash flooding is dangerous and can happen very quickly. The effects can be devastating.</a:t>
            </a:r>
          </a:p>
          <a:p>
            <a:pPr>
              <a:spcBef>
                <a:spcPts val="1000"/>
              </a:spcBef>
            </a:pPr>
            <a:r>
              <a:rPr lang="en-GB" sz="1400" b="1" spc="10" dirty="0">
                <a:solidFill>
                  <a:schemeClr val="bg1"/>
                </a:solidFill>
                <a:latin typeface="Arial"/>
              </a:rPr>
              <a:t>Look inside to find out about the dangers of flash flooding and how to stay safe.</a:t>
            </a:r>
            <a:endParaRPr lang="en-GB" sz="1400" b="1" u="none" strike="noStrike" spc="10" dirty="0">
              <a:solidFill>
                <a:schemeClr val="bg1"/>
              </a:solidFill>
              <a:latin typeface="Arial"/>
            </a:endParaRPr>
          </a:p>
        </p:txBody>
      </p:sp>
      <p:sp>
        <p:nvSpPr>
          <p:cNvPr id="97" name="Rectangle 96"/>
          <p:cNvSpPr/>
          <p:nvPr/>
        </p:nvSpPr>
        <p:spPr>
          <a:xfrm>
            <a:off x="2479108" y="6887504"/>
            <a:ext cx="2702810" cy="330860"/>
          </a:xfrm>
          <a:prstGeom prst="rect">
            <a:avLst/>
          </a:prstGeom>
        </p:spPr>
        <p:txBody>
          <a:bodyPr wrap="square" lIns="0" rIns="0" bIns="0" anchor="ctr">
            <a:spAutoFit/>
          </a:bodyPr>
          <a:lstStyle/>
          <a:p>
            <a:pPr algn="r"/>
            <a:r>
              <a:rPr lang="en-GB" sz="1050" b="0" i="0" u="none" strike="noStrike" dirty="0">
                <a:solidFill>
                  <a:srgbClr val="000000"/>
                </a:solidFill>
                <a:latin typeface="ArialMT"/>
                <a:hlinkClick r:id="rId7"/>
              </a:rPr>
              <a:t>www.gov.uk/environment-agency</a:t>
            </a:r>
            <a:br>
              <a:rPr lang="en-GB" sz="1050" b="0" i="0" u="none" strike="noStrike" dirty="0">
                <a:solidFill>
                  <a:srgbClr val="000000"/>
                </a:solidFill>
                <a:latin typeface="ArialMT"/>
                <a:hlinkClick r:id="rId7"/>
              </a:rPr>
            </a:br>
            <a:endParaRPr lang="en-GB" sz="800" b="0" i="0" u="none" strike="noStrike" dirty="0">
              <a:solidFill>
                <a:srgbClr val="000000"/>
              </a:solidFill>
              <a:latin typeface="ArialMT"/>
            </a:endParaRPr>
          </a:p>
        </p:txBody>
      </p:sp>
      <p:sp>
        <p:nvSpPr>
          <p:cNvPr id="100" name="Rectangle 99"/>
          <p:cNvSpPr/>
          <p:nvPr/>
        </p:nvSpPr>
        <p:spPr>
          <a:xfrm>
            <a:off x="564417" y="1222137"/>
            <a:ext cx="4682263" cy="13546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80000" rtlCol="0" anchor="ctr"/>
          <a:lstStyle/>
          <a:p>
            <a:pPr lvl="0">
              <a:spcBef>
                <a:spcPts val="400"/>
              </a:spcBef>
            </a:pPr>
            <a:r>
              <a:rPr lang="en-GB" sz="1400" b="1" spc="10" dirty="0">
                <a:solidFill>
                  <a:schemeClr val="accent2"/>
                </a:solidFill>
                <a:latin typeface="Arial" panose="020B0604020202020204" pitchFamily="34" charset="0"/>
                <a:cs typeface="Arial" panose="020B0604020202020204" pitchFamily="34" charset="0"/>
              </a:rPr>
              <a:t>Prepare</a:t>
            </a:r>
          </a:p>
          <a:p>
            <a:pPr marL="171450" lvl="0" indent="-171450">
              <a:spcBef>
                <a:spcPts val="400"/>
              </a:spcBef>
              <a:buFont typeface="Arial" panose="020B0604020202020204" pitchFamily="34" charset="0"/>
              <a:buChar char="•"/>
            </a:pPr>
            <a:r>
              <a:rPr lang="en-GB" sz="1100" spc="10" dirty="0">
                <a:solidFill>
                  <a:srgbClr val="000000"/>
                </a:solidFill>
                <a:latin typeface="Arial"/>
                <a:cs typeface="Arial"/>
              </a:rPr>
              <a:t>Be aware and know the signs.  Signs to watch for:</a:t>
            </a:r>
          </a:p>
          <a:p>
            <a:pPr marL="692887" lvl="1" indent="-171450">
              <a:spcBef>
                <a:spcPts val="400"/>
              </a:spcBef>
              <a:buFont typeface="Arial" panose="020B0604020202020204" pitchFamily="34" charset="0"/>
              <a:buChar char="•"/>
            </a:pPr>
            <a:r>
              <a:rPr lang="en-GB" sz="1100" spc="10" dirty="0">
                <a:solidFill>
                  <a:srgbClr val="000000"/>
                </a:solidFill>
                <a:latin typeface="Arial"/>
                <a:cs typeface="Arial"/>
              </a:rPr>
              <a:t>Heavy rain or severe weather reports</a:t>
            </a:r>
          </a:p>
          <a:p>
            <a:pPr marL="692887" lvl="1" indent="-171450">
              <a:spcBef>
                <a:spcPts val="400"/>
              </a:spcBef>
              <a:buFont typeface="Arial" panose="020B0604020202020204" pitchFamily="34" charset="0"/>
              <a:buChar char="•"/>
            </a:pPr>
            <a:r>
              <a:rPr lang="en-GB" sz="1100" spc="10" dirty="0">
                <a:solidFill>
                  <a:srgbClr val="000000"/>
                </a:solidFill>
                <a:latin typeface="Arial"/>
                <a:cs typeface="Arial"/>
              </a:rPr>
              <a:t>Rising water levels with churning dark water</a:t>
            </a:r>
          </a:p>
          <a:p>
            <a:pPr marL="692887" lvl="1" indent="-171450">
              <a:spcBef>
                <a:spcPts val="400"/>
              </a:spcBef>
              <a:buFont typeface="Arial" panose="020B0604020202020204" pitchFamily="34" charset="0"/>
              <a:buChar char="•"/>
            </a:pPr>
            <a:r>
              <a:rPr lang="en-GB" sz="1100" spc="10" dirty="0">
                <a:solidFill>
                  <a:srgbClr val="000000"/>
                </a:solidFill>
                <a:latin typeface="Arial"/>
                <a:cs typeface="Arial"/>
              </a:rPr>
              <a:t>A build up of debris in rivers or streams</a:t>
            </a:r>
          </a:p>
          <a:p>
            <a:pPr marL="171450" lvl="0" indent="-171450">
              <a:spcBef>
                <a:spcPts val="400"/>
              </a:spcBef>
              <a:buFont typeface="Arial" panose="020B0604020202020204" pitchFamily="34" charset="0"/>
              <a:buChar char="•"/>
            </a:pPr>
            <a:r>
              <a:rPr lang="en-GB" sz="1100" spc="10" dirty="0">
                <a:solidFill>
                  <a:srgbClr val="000000"/>
                </a:solidFill>
                <a:latin typeface="Arial"/>
                <a:cs typeface="Arial"/>
              </a:rPr>
              <a:t>Plan where to go if you get caught in a flash flood</a:t>
            </a:r>
            <a:endParaRPr lang="en-GB" sz="1100" spc="10" dirty="0">
              <a:solidFill>
                <a:schemeClr val="accent2"/>
              </a:solidFill>
              <a:latin typeface="Arial"/>
            </a:endParaRPr>
          </a:p>
        </p:txBody>
      </p:sp>
      <p:sp>
        <p:nvSpPr>
          <p:cNvPr id="102" name="Rectangle 101"/>
          <p:cNvSpPr/>
          <p:nvPr/>
        </p:nvSpPr>
        <p:spPr>
          <a:xfrm>
            <a:off x="576777" y="2735066"/>
            <a:ext cx="4682264" cy="11513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80000" rtlCol="0" anchor="ctr"/>
          <a:lstStyle/>
          <a:p>
            <a:pPr lvl="0">
              <a:spcBef>
                <a:spcPts val="400"/>
              </a:spcBef>
            </a:pPr>
            <a:r>
              <a:rPr lang="en-GB" sz="1400" b="1" spc="10" dirty="0">
                <a:solidFill>
                  <a:schemeClr val="accent2"/>
                </a:solidFill>
                <a:latin typeface="Arial" panose="020B0604020202020204" pitchFamily="34" charset="0"/>
                <a:cs typeface="Arial" panose="020B0604020202020204" pitchFamily="34" charset="0"/>
              </a:rPr>
              <a:t>Act</a:t>
            </a:r>
          </a:p>
          <a:p>
            <a:pPr marL="171450" lvl="0" indent="-171450">
              <a:spcBef>
                <a:spcPts val="400"/>
              </a:spcBef>
              <a:buFont typeface="Arial" panose="020B0604020202020204" pitchFamily="34" charset="0"/>
              <a:buChar char="•"/>
            </a:pPr>
            <a:r>
              <a:rPr lang="en-GB" sz="1100" spc="10" dirty="0">
                <a:solidFill>
                  <a:srgbClr val="000000"/>
                </a:solidFill>
                <a:latin typeface="Arial"/>
                <a:cs typeface="Arial"/>
              </a:rPr>
              <a:t>Do not walk or drive through flood water</a:t>
            </a:r>
          </a:p>
          <a:p>
            <a:pPr marL="171450" lvl="0" indent="-171450">
              <a:spcBef>
                <a:spcPts val="400"/>
              </a:spcBef>
              <a:buFont typeface="Arial" panose="020B0604020202020204" pitchFamily="34" charset="0"/>
              <a:buChar char="•"/>
            </a:pPr>
            <a:r>
              <a:rPr lang="en-GB" sz="1100" spc="10" dirty="0">
                <a:solidFill>
                  <a:srgbClr val="000000"/>
                </a:solidFill>
                <a:latin typeface="Arial"/>
                <a:cs typeface="Arial"/>
              </a:rPr>
              <a:t>If you are in a building with at least two storeys and you believe it is safer to stay where you are, you should move to a higher storey</a:t>
            </a:r>
          </a:p>
          <a:p>
            <a:pPr marL="171450" lvl="0" indent="-171450">
              <a:spcBef>
                <a:spcPts val="400"/>
              </a:spcBef>
              <a:buFont typeface="Arial" panose="020B0604020202020204" pitchFamily="34" charset="0"/>
              <a:buChar char="•"/>
            </a:pPr>
            <a:r>
              <a:rPr lang="en-GB" sz="1100" spc="10" dirty="0">
                <a:solidFill>
                  <a:srgbClr val="000000"/>
                </a:solidFill>
                <a:latin typeface="Arial"/>
                <a:cs typeface="Arial"/>
              </a:rPr>
              <a:t>Call 999 if there’s a risk to life, or if you’re trapped</a:t>
            </a:r>
          </a:p>
        </p:txBody>
      </p:sp>
      <p:sp>
        <p:nvSpPr>
          <p:cNvPr id="103" name="Rectangle 102"/>
          <p:cNvSpPr/>
          <p:nvPr/>
        </p:nvSpPr>
        <p:spPr>
          <a:xfrm>
            <a:off x="564417" y="4035907"/>
            <a:ext cx="4682263" cy="10304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80000" rtlCol="0" anchor="ctr"/>
          <a:lstStyle/>
          <a:p>
            <a:pPr lvl="0">
              <a:spcBef>
                <a:spcPts val="400"/>
              </a:spcBef>
            </a:pPr>
            <a:r>
              <a:rPr lang="en-GB" sz="1400" b="1" spc="10" dirty="0">
                <a:solidFill>
                  <a:schemeClr val="accent2"/>
                </a:solidFill>
                <a:latin typeface="Arial" panose="020B0604020202020204" pitchFamily="34" charset="0"/>
                <a:cs typeface="Arial" panose="020B0604020202020204" pitchFamily="34" charset="0"/>
              </a:rPr>
              <a:t>Survive</a:t>
            </a:r>
          </a:p>
          <a:p>
            <a:pPr marL="171450" lvl="0" indent="-171450">
              <a:spcBef>
                <a:spcPts val="400"/>
              </a:spcBef>
              <a:buFont typeface="Arial" panose="020B0604020202020204" pitchFamily="34" charset="0"/>
              <a:buChar char="•"/>
            </a:pPr>
            <a:r>
              <a:rPr lang="en-GB" sz="1100" spc="10" dirty="0">
                <a:solidFill>
                  <a:srgbClr val="000000"/>
                </a:solidFill>
                <a:latin typeface="Arial"/>
                <a:cs typeface="Arial"/>
              </a:rPr>
              <a:t>Call 999 if you’re in immediate danger</a:t>
            </a:r>
          </a:p>
          <a:p>
            <a:pPr marL="171450" lvl="0" indent="-171450">
              <a:spcBef>
                <a:spcPts val="400"/>
              </a:spcBef>
              <a:buFont typeface="Arial" panose="020B0604020202020204" pitchFamily="34" charset="0"/>
              <a:buChar char="•"/>
            </a:pPr>
            <a:r>
              <a:rPr lang="en-GB" sz="1100" spc="10" dirty="0">
                <a:solidFill>
                  <a:srgbClr val="000000"/>
                </a:solidFill>
                <a:latin typeface="Arial"/>
                <a:cs typeface="Arial"/>
              </a:rPr>
              <a:t>Follow advice from the emergency services</a:t>
            </a:r>
          </a:p>
          <a:p>
            <a:pPr marL="171450" lvl="0" indent="-171450">
              <a:spcBef>
                <a:spcPts val="400"/>
              </a:spcBef>
              <a:buFont typeface="Arial" panose="020B0604020202020204" pitchFamily="34" charset="0"/>
              <a:buChar char="•"/>
            </a:pPr>
            <a:r>
              <a:rPr lang="en-GB" sz="1100" spc="10" dirty="0">
                <a:solidFill>
                  <a:srgbClr val="000000"/>
                </a:solidFill>
                <a:latin typeface="Arial"/>
                <a:cs typeface="Arial"/>
              </a:rPr>
              <a:t>Keep yourself and your family safe</a:t>
            </a:r>
          </a:p>
        </p:txBody>
      </p:sp>
      <p:sp>
        <p:nvSpPr>
          <p:cNvPr id="116" name="Rectangle 115"/>
          <p:cNvSpPr/>
          <p:nvPr/>
        </p:nvSpPr>
        <p:spPr>
          <a:xfrm>
            <a:off x="564419" y="534210"/>
            <a:ext cx="4682263" cy="503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80000" rtlCol="0" anchor="ctr"/>
          <a:lstStyle/>
          <a:p>
            <a:pPr lvl="0">
              <a:spcBef>
                <a:spcPts val="400"/>
              </a:spcBef>
            </a:pPr>
            <a:r>
              <a:rPr lang="en-GB" sz="2800" b="1" spc="10" dirty="0">
                <a:solidFill>
                  <a:schemeClr val="accent2"/>
                </a:solidFill>
                <a:latin typeface="Arial" panose="020B0604020202020204" pitchFamily="34" charset="0"/>
                <a:cs typeface="Arial" panose="020B0604020202020204" pitchFamily="34" charset="0"/>
              </a:rPr>
              <a:t>Three steps to safety</a:t>
            </a:r>
          </a:p>
        </p:txBody>
      </p:sp>
      <p:sp>
        <p:nvSpPr>
          <p:cNvPr id="117" name="Rectangle 116"/>
          <p:cNvSpPr/>
          <p:nvPr/>
        </p:nvSpPr>
        <p:spPr>
          <a:xfrm>
            <a:off x="569497" y="5222394"/>
            <a:ext cx="4677183" cy="115878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80000" tIns="46800" rtlCol="0" anchor="ctr"/>
          <a:lstStyle/>
          <a:p>
            <a:pPr lvl="0">
              <a:spcBef>
                <a:spcPts val="400"/>
              </a:spcBef>
            </a:pPr>
            <a:r>
              <a:rPr lang="en-GB" sz="1400" b="1" spc="10" dirty="0">
                <a:solidFill>
                  <a:schemeClr val="accent2"/>
                </a:solidFill>
                <a:latin typeface="Arial"/>
              </a:rPr>
              <a:t>Where can you go for updates on flooding?</a:t>
            </a:r>
          </a:p>
          <a:p>
            <a:pPr>
              <a:spcBef>
                <a:spcPts val="400"/>
              </a:spcBef>
            </a:pPr>
            <a:r>
              <a:rPr lang="en-GB" sz="1050" spc="10" dirty="0">
                <a:solidFill>
                  <a:schemeClr val="tx2"/>
                </a:solidFill>
                <a:latin typeface="Arial"/>
              </a:rPr>
              <a:t>Make sure you know your local radio station </a:t>
            </a:r>
            <a:br>
              <a:rPr lang="en-GB" sz="1050" spc="10" dirty="0">
                <a:solidFill>
                  <a:srgbClr val="034B89"/>
                </a:solidFill>
                <a:latin typeface="Arial"/>
              </a:rPr>
            </a:br>
            <a:r>
              <a:rPr lang="en-GB" sz="1050" b="1" u="sng" spc="10" dirty="0">
                <a:solidFill>
                  <a:schemeClr val="accent2"/>
                </a:solidFill>
                <a:latin typeface="Arial"/>
                <a:hlinkClick r:id="rId8"/>
              </a:rPr>
              <a:t>BBC Radio Devon – 95.8 FM (Exeter), 103.4 FM</a:t>
            </a:r>
            <a:r>
              <a:rPr lang="en-GB" sz="1050" b="1" u="sng" spc="10" dirty="0">
                <a:solidFill>
                  <a:schemeClr val="accent2"/>
                </a:solidFill>
                <a:latin typeface="Arial"/>
              </a:rPr>
              <a:t> (Countywide)</a:t>
            </a:r>
          </a:p>
          <a:p>
            <a:pPr lvl="0">
              <a:spcBef>
                <a:spcPts val="400"/>
              </a:spcBef>
            </a:pPr>
            <a:r>
              <a:rPr lang="en-GB" sz="1050" spc="10" dirty="0">
                <a:solidFill>
                  <a:schemeClr val="tx2"/>
                </a:solidFill>
                <a:latin typeface="Arial"/>
              </a:rPr>
              <a:t>Follow us</a:t>
            </a:r>
            <a:r>
              <a:rPr lang="en-GB" sz="1050" b="1" spc="10" dirty="0">
                <a:solidFill>
                  <a:srgbClr val="034B89"/>
                </a:solidFill>
                <a:latin typeface="Arial"/>
              </a:rPr>
              <a:t>       </a:t>
            </a:r>
            <a:r>
              <a:rPr lang="en-GB" sz="1050" b="1" spc="10" dirty="0">
                <a:solidFill>
                  <a:schemeClr val="accent2"/>
                </a:solidFill>
                <a:latin typeface="Arial"/>
              </a:rPr>
              <a:t>@ </a:t>
            </a:r>
            <a:r>
              <a:rPr lang="en-GB" sz="1050" b="1" spc="10" dirty="0" err="1">
                <a:solidFill>
                  <a:schemeClr val="accent2"/>
                </a:solidFill>
                <a:latin typeface="Arial"/>
              </a:rPr>
              <a:t>EnvAgencySW</a:t>
            </a:r>
            <a:endParaRPr lang="en-GB" sz="1050" b="1" spc="10" dirty="0">
              <a:solidFill>
                <a:schemeClr val="accent2"/>
              </a:solidFill>
              <a:latin typeface="Arial"/>
            </a:endParaRPr>
          </a:p>
          <a:p>
            <a:pPr lvl="0">
              <a:spcBef>
                <a:spcPts val="400"/>
              </a:spcBef>
            </a:pPr>
            <a:r>
              <a:rPr lang="en-GB" sz="1050" spc="10" dirty="0">
                <a:solidFill>
                  <a:schemeClr val="tx2"/>
                </a:solidFill>
                <a:latin typeface="Arial"/>
              </a:rPr>
              <a:t>Visit</a:t>
            </a:r>
            <a:r>
              <a:rPr lang="en-GB" sz="1050" b="1" spc="10" dirty="0">
                <a:solidFill>
                  <a:srgbClr val="034B89"/>
                </a:solidFill>
                <a:latin typeface="Arial"/>
              </a:rPr>
              <a:t> </a:t>
            </a:r>
            <a:r>
              <a:rPr lang="en-GB" sz="1050" b="1" u="sng" spc="10" dirty="0">
                <a:solidFill>
                  <a:schemeClr val="accent2"/>
                </a:solidFill>
                <a:latin typeface="Arial"/>
              </a:rPr>
              <a:t>https://check-for-flooding.service.gov.uk/</a:t>
            </a:r>
          </a:p>
        </p:txBody>
      </p:sp>
      <p:pic>
        <p:nvPicPr>
          <p:cNvPr id="118" name="Picture 117"/>
          <p:cNvPicPr>
            <a:picLocks noChangeAspect="1"/>
          </p:cNvPicPr>
          <p:nvPr/>
        </p:nvPicPr>
        <p:blipFill>
          <a:blip r:embed="rId9"/>
          <a:stretch>
            <a:fillRect/>
          </a:stretch>
        </p:blipFill>
        <p:spPr>
          <a:xfrm>
            <a:off x="1341613" y="5922401"/>
            <a:ext cx="241300" cy="203200"/>
          </a:xfrm>
          <a:prstGeom prst="rect">
            <a:avLst/>
          </a:prstGeom>
        </p:spPr>
      </p:pic>
      <p:grpSp>
        <p:nvGrpSpPr>
          <p:cNvPr id="98" name="Group 97">
            <a:extLst>
              <a:ext uri="{FF2B5EF4-FFF2-40B4-BE49-F238E27FC236}">
                <a16:creationId xmlns:a16="http://schemas.microsoft.com/office/drawing/2014/main" id="{F2F7A2C0-AA1D-4B2A-8336-0E9D69D14294}"/>
              </a:ext>
            </a:extLst>
          </p:cNvPr>
          <p:cNvGrpSpPr/>
          <p:nvPr/>
        </p:nvGrpSpPr>
        <p:grpSpPr>
          <a:xfrm>
            <a:off x="5504460" y="2764344"/>
            <a:ext cx="3715091" cy="1754124"/>
            <a:chOff x="4400550" y="2206625"/>
            <a:chExt cx="2908300" cy="1373188"/>
          </a:xfrm>
        </p:grpSpPr>
        <p:sp>
          <p:nvSpPr>
            <p:cNvPr id="99" name="Freeform 58">
              <a:extLst>
                <a:ext uri="{FF2B5EF4-FFF2-40B4-BE49-F238E27FC236}">
                  <a16:creationId xmlns:a16="http://schemas.microsoft.com/office/drawing/2014/main" id="{18683FD8-8581-4025-9A1B-40EF7AB2FAEA}"/>
                </a:ext>
              </a:extLst>
            </p:cNvPr>
            <p:cNvSpPr>
              <a:spLocks/>
            </p:cNvSpPr>
            <p:nvPr/>
          </p:nvSpPr>
          <p:spPr bwMode="auto">
            <a:xfrm>
              <a:off x="4400550" y="2206625"/>
              <a:ext cx="2908300" cy="1373188"/>
            </a:xfrm>
            <a:custGeom>
              <a:avLst/>
              <a:gdLst>
                <a:gd name="T0" fmla="*/ 3789 w 3816"/>
                <a:gd name="T1" fmla="*/ 716 h 1803"/>
                <a:gd name="T2" fmla="*/ 3117 w 3816"/>
                <a:gd name="T3" fmla="*/ 32 h 1803"/>
                <a:gd name="T4" fmla="*/ 3057 w 3816"/>
                <a:gd name="T5" fmla="*/ 2 h 1803"/>
                <a:gd name="T6" fmla="*/ 2997 w 3816"/>
                <a:gd name="T7" fmla="*/ 31 h 1803"/>
                <a:gd name="T8" fmla="*/ 2760 w 3816"/>
                <a:gd name="T9" fmla="*/ 267 h 1803"/>
                <a:gd name="T10" fmla="*/ 2760 w 3816"/>
                <a:gd name="T11" fmla="*/ 188 h 1803"/>
                <a:gd name="T12" fmla="*/ 2577 w 3816"/>
                <a:gd name="T13" fmla="*/ 188 h 1803"/>
                <a:gd name="T14" fmla="*/ 2577 w 3816"/>
                <a:gd name="T15" fmla="*/ 455 h 1803"/>
                <a:gd name="T16" fmla="*/ 2480 w 3816"/>
                <a:gd name="T17" fmla="*/ 555 h 1803"/>
                <a:gd name="T18" fmla="*/ 1965 w 3816"/>
                <a:gd name="T19" fmla="*/ 32 h 1803"/>
                <a:gd name="T20" fmla="*/ 1905 w 3816"/>
                <a:gd name="T21" fmla="*/ 2 h 1803"/>
                <a:gd name="T22" fmla="*/ 1845 w 3816"/>
                <a:gd name="T23" fmla="*/ 31 h 1803"/>
                <a:gd name="T24" fmla="*/ 1608 w 3816"/>
                <a:gd name="T25" fmla="*/ 267 h 1803"/>
                <a:gd name="T26" fmla="*/ 1608 w 3816"/>
                <a:gd name="T27" fmla="*/ 188 h 1803"/>
                <a:gd name="T28" fmla="*/ 1425 w 3816"/>
                <a:gd name="T29" fmla="*/ 188 h 1803"/>
                <a:gd name="T30" fmla="*/ 1425 w 3816"/>
                <a:gd name="T31" fmla="*/ 455 h 1803"/>
                <a:gd name="T32" fmla="*/ 1331 w 3816"/>
                <a:gd name="T33" fmla="*/ 551 h 1803"/>
                <a:gd name="T34" fmla="*/ 820 w 3816"/>
                <a:gd name="T35" fmla="*/ 31 h 1803"/>
                <a:gd name="T36" fmla="*/ 760 w 3816"/>
                <a:gd name="T37" fmla="*/ 0 h 1803"/>
                <a:gd name="T38" fmla="*/ 700 w 3816"/>
                <a:gd name="T39" fmla="*/ 30 h 1803"/>
                <a:gd name="T40" fmla="*/ 463 w 3816"/>
                <a:gd name="T41" fmla="*/ 266 h 1803"/>
                <a:gd name="T42" fmla="*/ 463 w 3816"/>
                <a:gd name="T43" fmla="*/ 187 h 1803"/>
                <a:gd name="T44" fmla="*/ 280 w 3816"/>
                <a:gd name="T45" fmla="*/ 187 h 1803"/>
                <a:gd name="T46" fmla="*/ 280 w 3816"/>
                <a:gd name="T47" fmla="*/ 454 h 1803"/>
                <a:gd name="T48" fmla="*/ 20 w 3816"/>
                <a:gd name="T49" fmla="*/ 719 h 1803"/>
                <a:gd name="T50" fmla="*/ 0 w 3816"/>
                <a:gd name="T51" fmla="*/ 762 h 1803"/>
                <a:gd name="T52" fmla="*/ 71 w 3816"/>
                <a:gd name="T53" fmla="*/ 823 h 1803"/>
                <a:gd name="T54" fmla="*/ 124 w 3816"/>
                <a:gd name="T55" fmla="*/ 802 h 1803"/>
                <a:gd name="T56" fmla="*/ 124 w 3816"/>
                <a:gd name="T57" fmla="*/ 802 h 1803"/>
                <a:gd name="T58" fmla="*/ 127 w 3816"/>
                <a:gd name="T59" fmla="*/ 799 h 1803"/>
                <a:gd name="T60" fmla="*/ 168 w 3816"/>
                <a:gd name="T61" fmla="*/ 752 h 1803"/>
                <a:gd name="T62" fmla="*/ 168 w 3816"/>
                <a:gd name="T63" fmla="*/ 1774 h 1803"/>
                <a:gd name="T64" fmla="*/ 85 w 3816"/>
                <a:gd name="T65" fmla="*/ 1780 h 1803"/>
                <a:gd name="T66" fmla="*/ 1896 w 3816"/>
                <a:gd name="T67" fmla="*/ 1803 h 1803"/>
                <a:gd name="T68" fmla="*/ 3712 w 3816"/>
                <a:gd name="T69" fmla="*/ 1780 h 1803"/>
                <a:gd name="T70" fmla="*/ 3644 w 3816"/>
                <a:gd name="T71" fmla="*/ 1774 h 1803"/>
                <a:gd name="T72" fmla="*/ 3644 w 3816"/>
                <a:gd name="T73" fmla="*/ 747 h 1803"/>
                <a:gd name="T74" fmla="*/ 3688 w 3816"/>
                <a:gd name="T75" fmla="*/ 796 h 1803"/>
                <a:gd name="T76" fmla="*/ 3693 w 3816"/>
                <a:gd name="T77" fmla="*/ 803 h 1803"/>
                <a:gd name="T78" fmla="*/ 3745 w 3816"/>
                <a:gd name="T79" fmla="*/ 823 h 1803"/>
                <a:gd name="T80" fmla="*/ 3816 w 3816"/>
                <a:gd name="T81" fmla="*/ 762 h 1803"/>
                <a:gd name="T82" fmla="*/ 3789 w 3816"/>
                <a:gd name="T83" fmla="*/ 716 h 1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16" h="1803">
                  <a:moveTo>
                    <a:pt x="3789" y="716"/>
                  </a:moveTo>
                  <a:cubicBezTo>
                    <a:pt x="3704" y="630"/>
                    <a:pt x="3200" y="115"/>
                    <a:pt x="3117" y="32"/>
                  </a:cubicBezTo>
                  <a:cubicBezTo>
                    <a:pt x="3105" y="14"/>
                    <a:pt x="3083" y="2"/>
                    <a:pt x="3057" y="2"/>
                  </a:cubicBezTo>
                  <a:cubicBezTo>
                    <a:pt x="3032" y="2"/>
                    <a:pt x="3011" y="14"/>
                    <a:pt x="2997" y="31"/>
                  </a:cubicBezTo>
                  <a:lnTo>
                    <a:pt x="2760" y="267"/>
                  </a:lnTo>
                  <a:lnTo>
                    <a:pt x="2760" y="188"/>
                  </a:lnTo>
                  <a:lnTo>
                    <a:pt x="2577" y="188"/>
                  </a:lnTo>
                  <a:lnTo>
                    <a:pt x="2577" y="455"/>
                  </a:lnTo>
                  <a:lnTo>
                    <a:pt x="2480" y="555"/>
                  </a:lnTo>
                  <a:cubicBezTo>
                    <a:pt x="2297" y="368"/>
                    <a:pt x="2024" y="91"/>
                    <a:pt x="1965" y="32"/>
                  </a:cubicBezTo>
                  <a:cubicBezTo>
                    <a:pt x="1953" y="14"/>
                    <a:pt x="1931" y="2"/>
                    <a:pt x="1905" y="2"/>
                  </a:cubicBezTo>
                  <a:cubicBezTo>
                    <a:pt x="1880" y="2"/>
                    <a:pt x="1859" y="14"/>
                    <a:pt x="1845" y="31"/>
                  </a:cubicBezTo>
                  <a:lnTo>
                    <a:pt x="1608" y="267"/>
                  </a:lnTo>
                  <a:lnTo>
                    <a:pt x="1608" y="188"/>
                  </a:lnTo>
                  <a:lnTo>
                    <a:pt x="1425" y="188"/>
                  </a:lnTo>
                  <a:lnTo>
                    <a:pt x="1425" y="455"/>
                  </a:lnTo>
                  <a:lnTo>
                    <a:pt x="1331" y="551"/>
                  </a:lnTo>
                  <a:cubicBezTo>
                    <a:pt x="1148" y="364"/>
                    <a:pt x="877" y="90"/>
                    <a:pt x="820" y="31"/>
                  </a:cubicBezTo>
                  <a:cubicBezTo>
                    <a:pt x="808" y="12"/>
                    <a:pt x="785" y="0"/>
                    <a:pt x="760" y="0"/>
                  </a:cubicBezTo>
                  <a:cubicBezTo>
                    <a:pt x="735" y="0"/>
                    <a:pt x="713" y="12"/>
                    <a:pt x="700" y="30"/>
                  </a:cubicBezTo>
                  <a:lnTo>
                    <a:pt x="463" y="266"/>
                  </a:lnTo>
                  <a:lnTo>
                    <a:pt x="463" y="187"/>
                  </a:lnTo>
                  <a:lnTo>
                    <a:pt x="280" y="187"/>
                  </a:lnTo>
                  <a:lnTo>
                    <a:pt x="280" y="454"/>
                  </a:lnTo>
                  <a:lnTo>
                    <a:pt x="20" y="719"/>
                  </a:lnTo>
                  <a:cubicBezTo>
                    <a:pt x="8" y="730"/>
                    <a:pt x="0" y="746"/>
                    <a:pt x="0" y="762"/>
                  </a:cubicBezTo>
                  <a:cubicBezTo>
                    <a:pt x="0" y="796"/>
                    <a:pt x="32" y="823"/>
                    <a:pt x="71" y="823"/>
                  </a:cubicBezTo>
                  <a:cubicBezTo>
                    <a:pt x="92" y="823"/>
                    <a:pt x="112" y="815"/>
                    <a:pt x="124" y="802"/>
                  </a:cubicBezTo>
                  <a:lnTo>
                    <a:pt x="124" y="802"/>
                  </a:lnTo>
                  <a:lnTo>
                    <a:pt x="127" y="799"/>
                  </a:lnTo>
                  <a:lnTo>
                    <a:pt x="168" y="752"/>
                  </a:lnTo>
                  <a:lnTo>
                    <a:pt x="168" y="1774"/>
                  </a:lnTo>
                  <a:cubicBezTo>
                    <a:pt x="115" y="1776"/>
                    <a:pt x="85" y="1778"/>
                    <a:pt x="85" y="1780"/>
                  </a:cubicBezTo>
                  <a:cubicBezTo>
                    <a:pt x="85" y="1792"/>
                    <a:pt x="892" y="1803"/>
                    <a:pt x="1896" y="1803"/>
                  </a:cubicBezTo>
                  <a:cubicBezTo>
                    <a:pt x="2899" y="1803"/>
                    <a:pt x="3712" y="1792"/>
                    <a:pt x="3712" y="1780"/>
                  </a:cubicBezTo>
                  <a:cubicBezTo>
                    <a:pt x="3712" y="1778"/>
                    <a:pt x="3688" y="1776"/>
                    <a:pt x="3644" y="1774"/>
                  </a:cubicBezTo>
                  <a:lnTo>
                    <a:pt x="3644" y="747"/>
                  </a:lnTo>
                  <a:lnTo>
                    <a:pt x="3688" y="796"/>
                  </a:lnTo>
                  <a:cubicBezTo>
                    <a:pt x="3689" y="799"/>
                    <a:pt x="3692" y="800"/>
                    <a:pt x="3693" y="803"/>
                  </a:cubicBezTo>
                  <a:cubicBezTo>
                    <a:pt x="3707" y="815"/>
                    <a:pt x="3725" y="823"/>
                    <a:pt x="3745" y="823"/>
                  </a:cubicBezTo>
                  <a:cubicBezTo>
                    <a:pt x="3784" y="823"/>
                    <a:pt x="3816" y="795"/>
                    <a:pt x="3816" y="762"/>
                  </a:cubicBezTo>
                  <a:cubicBezTo>
                    <a:pt x="3815" y="744"/>
                    <a:pt x="3805" y="727"/>
                    <a:pt x="3789" y="716"/>
                  </a:cubicBezTo>
                  <a:close/>
                </a:path>
              </a:pathLst>
            </a:custGeom>
            <a:solidFill>
              <a:srgbClr val="5757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Rectangle 59">
              <a:extLst>
                <a:ext uri="{FF2B5EF4-FFF2-40B4-BE49-F238E27FC236}">
                  <a16:creationId xmlns:a16="http://schemas.microsoft.com/office/drawing/2014/main" id="{20165709-C37A-4BC5-B640-5BCA267A3D8E}"/>
                </a:ext>
              </a:extLst>
            </p:cNvPr>
            <p:cNvSpPr>
              <a:spLocks noChangeArrowheads="1"/>
            </p:cNvSpPr>
            <p:nvPr/>
          </p:nvSpPr>
          <p:spPr bwMode="auto">
            <a:xfrm>
              <a:off x="4702175" y="3073400"/>
              <a:ext cx="258763" cy="477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Rectangle 60">
              <a:extLst>
                <a:ext uri="{FF2B5EF4-FFF2-40B4-BE49-F238E27FC236}">
                  <a16:creationId xmlns:a16="http://schemas.microsoft.com/office/drawing/2014/main" id="{48EFA762-E987-4001-8E59-4C2D4A265AFB}"/>
                </a:ext>
              </a:extLst>
            </p:cNvPr>
            <p:cNvSpPr>
              <a:spLocks noChangeArrowheads="1"/>
            </p:cNvSpPr>
            <p:nvPr/>
          </p:nvSpPr>
          <p:spPr bwMode="auto">
            <a:xfrm>
              <a:off x="5581650" y="3074988"/>
              <a:ext cx="258763" cy="477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Rectangle 61">
              <a:extLst>
                <a:ext uri="{FF2B5EF4-FFF2-40B4-BE49-F238E27FC236}">
                  <a16:creationId xmlns:a16="http://schemas.microsoft.com/office/drawing/2014/main" id="{7FDB4E7E-A3CC-41D6-8560-EF3CA63E0CE4}"/>
                </a:ext>
              </a:extLst>
            </p:cNvPr>
            <p:cNvSpPr>
              <a:spLocks noChangeArrowheads="1"/>
            </p:cNvSpPr>
            <p:nvPr/>
          </p:nvSpPr>
          <p:spPr bwMode="auto">
            <a:xfrm>
              <a:off x="6486525" y="3074988"/>
              <a:ext cx="257175" cy="477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Rectangle 62">
              <a:extLst>
                <a:ext uri="{FF2B5EF4-FFF2-40B4-BE49-F238E27FC236}">
                  <a16:creationId xmlns:a16="http://schemas.microsoft.com/office/drawing/2014/main" id="{1B722876-FBF9-4AC4-A37F-41DA0BAADAF7}"/>
                </a:ext>
              </a:extLst>
            </p:cNvPr>
            <p:cNvSpPr>
              <a:spLocks noChangeArrowheads="1"/>
            </p:cNvSpPr>
            <p:nvPr/>
          </p:nvSpPr>
          <p:spPr bwMode="auto">
            <a:xfrm>
              <a:off x="5140325" y="2784475"/>
              <a:ext cx="168275" cy="168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Rectangle 63">
              <a:extLst>
                <a:ext uri="{FF2B5EF4-FFF2-40B4-BE49-F238E27FC236}">
                  <a16:creationId xmlns:a16="http://schemas.microsoft.com/office/drawing/2014/main" id="{05B07F5F-3F5D-4495-8592-99079E9C1571}"/>
                </a:ext>
              </a:extLst>
            </p:cNvPr>
            <p:cNvSpPr>
              <a:spLocks noChangeArrowheads="1"/>
            </p:cNvSpPr>
            <p:nvPr/>
          </p:nvSpPr>
          <p:spPr bwMode="auto">
            <a:xfrm>
              <a:off x="6013450" y="2784475"/>
              <a:ext cx="168275" cy="168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Rectangle 64">
              <a:extLst>
                <a:ext uri="{FF2B5EF4-FFF2-40B4-BE49-F238E27FC236}">
                  <a16:creationId xmlns:a16="http://schemas.microsoft.com/office/drawing/2014/main" id="{21223B3C-D9D0-4ADF-977E-B1B49A52BAA3}"/>
                </a:ext>
              </a:extLst>
            </p:cNvPr>
            <p:cNvSpPr>
              <a:spLocks noChangeArrowheads="1"/>
            </p:cNvSpPr>
            <p:nvPr/>
          </p:nvSpPr>
          <p:spPr bwMode="auto">
            <a:xfrm>
              <a:off x="6888163" y="2784475"/>
              <a:ext cx="168275" cy="168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282055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5"/>
          <p:cNvSpPr>
            <a:spLocks noChangeArrowheads="1"/>
          </p:cNvSpPr>
          <p:nvPr/>
        </p:nvSpPr>
        <p:spPr bwMode="auto">
          <a:xfrm>
            <a:off x="368300" y="387350"/>
            <a:ext cx="9954946" cy="6813550"/>
          </a:xfrm>
          <a:prstGeom prst="rect">
            <a:avLst/>
          </a:prstGeom>
          <a:solidFill>
            <a:srgbClr val="E1F2F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8" name="Rectangle 17"/>
          <p:cNvSpPr/>
          <p:nvPr/>
        </p:nvSpPr>
        <p:spPr>
          <a:xfrm>
            <a:off x="559792" y="576218"/>
            <a:ext cx="4612421" cy="4485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80000" tIns="108000" rtlCol="0" anchor="t"/>
          <a:lstStyle/>
          <a:p>
            <a:pPr lvl="0">
              <a:spcBef>
                <a:spcPts val="400"/>
              </a:spcBef>
            </a:pPr>
            <a:r>
              <a:rPr lang="en-GB" sz="1400" b="1" spc="10" dirty="0">
                <a:solidFill>
                  <a:schemeClr val="accent2"/>
                </a:solidFill>
                <a:latin typeface="Arial"/>
              </a:rPr>
              <a:t>Your community is at risk of flash flooding</a:t>
            </a:r>
          </a:p>
          <a:p>
            <a:pPr lvl="0">
              <a:spcBef>
                <a:spcPts val="400"/>
              </a:spcBef>
            </a:pPr>
            <a:endParaRPr lang="en-GB" sz="1400" b="1" spc="10" dirty="0">
              <a:solidFill>
                <a:srgbClr val="034B89"/>
              </a:solidFill>
              <a:latin typeface="Arial"/>
            </a:endParaRPr>
          </a:p>
          <a:p>
            <a:pPr lvl="0">
              <a:spcBef>
                <a:spcPts val="400"/>
              </a:spcBef>
            </a:pPr>
            <a:endParaRPr lang="en-GB" sz="1400" b="1" spc="10" dirty="0">
              <a:solidFill>
                <a:srgbClr val="034B89"/>
              </a:solidFill>
              <a:latin typeface="Arial"/>
            </a:endParaRPr>
          </a:p>
          <a:p>
            <a:pPr lvl="0">
              <a:spcBef>
                <a:spcPts val="400"/>
              </a:spcBef>
            </a:pPr>
            <a:endParaRPr lang="en-GB" sz="1400" b="1" spc="10" dirty="0">
              <a:solidFill>
                <a:srgbClr val="034B89"/>
              </a:solidFill>
              <a:latin typeface="Arial"/>
            </a:endParaRPr>
          </a:p>
          <a:p>
            <a:pPr lvl="0">
              <a:spcBef>
                <a:spcPts val="400"/>
              </a:spcBef>
            </a:pPr>
            <a:endParaRPr lang="en-GB" sz="1400" b="1" spc="10" dirty="0">
              <a:solidFill>
                <a:srgbClr val="034B89"/>
              </a:solidFill>
              <a:latin typeface="Arial"/>
            </a:endParaRPr>
          </a:p>
          <a:p>
            <a:pPr lvl="0">
              <a:spcBef>
                <a:spcPts val="400"/>
              </a:spcBef>
            </a:pPr>
            <a:endParaRPr lang="en-GB" sz="1400" b="1" spc="10" dirty="0">
              <a:solidFill>
                <a:srgbClr val="034B89"/>
              </a:solidFill>
              <a:latin typeface="Arial"/>
            </a:endParaRPr>
          </a:p>
          <a:p>
            <a:br>
              <a:rPr lang="en-GB" sz="1400" b="1" spc="10" dirty="0">
                <a:solidFill>
                  <a:srgbClr val="034B89"/>
                </a:solidFill>
                <a:latin typeface="Arial"/>
              </a:rPr>
            </a:br>
            <a:br>
              <a:rPr lang="en-GB" sz="1050" b="1" spc="10" dirty="0">
                <a:solidFill>
                  <a:schemeClr val="tx2"/>
                </a:solidFill>
                <a:latin typeface="Arial"/>
              </a:rPr>
            </a:br>
            <a:endParaRPr lang="en-GB" sz="1400" b="1" spc="10" dirty="0">
              <a:solidFill>
                <a:schemeClr val="accent2"/>
              </a:solidFill>
              <a:latin typeface="Arial"/>
              <a:cs typeface="Arial"/>
            </a:endParaRPr>
          </a:p>
        </p:txBody>
      </p:sp>
      <p:grpSp>
        <p:nvGrpSpPr>
          <p:cNvPr id="3" name="Group 2"/>
          <p:cNvGrpSpPr/>
          <p:nvPr/>
        </p:nvGrpSpPr>
        <p:grpSpPr>
          <a:xfrm>
            <a:off x="5533988" y="3910745"/>
            <a:ext cx="4612421" cy="3129280"/>
            <a:chOff x="5524818" y="589280"/>
            <a:chExt cx="4612421" cy="3129280"/>
          </a:xfrm>
        </p:grpSpPr>
        <p:sp>
          <p:nvSpPr>
            <p:cNvPr id="29" name="Rectangle 28"/>
            <p:cNvSpPr/>
            <p:nvPr/>
          </p:nvSpPr>
          <p:spPr>
            <a:xfrm>
              <a:off x="5524818" y="589280"/>
              <a:ext cx="4612421" cy="31292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80000" tIns="108000" rtlCol="0" anchor="t"/>
            <a:lstStyle/>
            <a:p>
              <a:pPr lvl="0">
                <a:spcBef>
                  <a:spcPts val="400"/>
                </a:spcBef>
              </a:pPr>
              <a:r>
                <a:rPr lang="en-GB" sz="1400" b="1" spc="10" dirty="0">
                  <a:solidFill>
                    <a:schemeClr val="accent2"/>
                  </a:solidFill>
                  <a:latin typeface="Arial"/>
                </a:rPr>
                <a:t>What can you do when you get a flood alert?</a:t>
              </a:r>
            </a:p>
            <a:p>
              <a:pPr>
                <a:spcBef>
                  <a:spcPts val="1000"/>
                </a:spcBef>
              </a:pPr>
              <a:r>
                <a:rPr lang="en-GB" sz="1050" dirty="0">
                  <a:solidFill>
                    <a:srgbClr val="000000"/>
                  </a:solidFill>
                  <a:latin typeface="Arial"/>
                  <a:cs typeface="Arial"/>
                </a:rPr>
                <a:t>Check that your family, neighbours and pets are okay.</a:t>
              </a:r>
            </a:p>
            <a:p>
              <a:pPr lvl="0">
                <a:spcBef>
                  <a:spcPts val="1000"/>
                </a:spcBef>
              </a:pPr>
              <a:endParaRPr lang="en-GB" sz="1050" dirty="0">
                <a:solidFill>
                  <a:srgbClr val="000000"/>
                </a:solidFill>
                <a:latin typeface="Arial"/>
                <a:cs typeface="Arial"/>
              </a:endParaRPr>
            </a:p>
            <a:p>
              <a:pPr lvl="0">
                <a:spcBef>
                  <a:spcPts val="1000"/>
                </a:spcBef>
              </a:pPr>
              <a:endParaRPr lang="en-GB" sz="1050" dirty="0">
                <a:solidFill>
                  <a:srgbClr val="000000"/>
                </a:solidFill>
                <a:latin typeface="Arial"/>
                <a:cs typeface="Arial"/>
              </a:endParaRPr>
            </a:p>
            <a:p>
              <a:pPr lvl="0">
                <a:spcBef>
                  <a:spcPts val="1000"/>
                </a:spcBef>
              </a:pPr>
              <a:endParaRPr lang="en-GB" sz="1050" dirty="0">
                <a:solidFill>
                  <a:srgbClr val="000000"/>
                </a:solidFill>
                <a:latin typeface="Arial"/>
                <a:cs typeface="Arial"/>
              </a:endParaRPr>
            </a:p>
            <a:p>
              <a:pPr lvl="0">
                <a:spcBef>
                  <a:spcPts val="1000"/>
                </a:spcBef>
              </a:pPr>
              <a:r>
                <a:rPr lang="en-GB" sz="1050" dirty="0">
                  <a:solidFill>
                    <a:srgbClr val="000000"/>
                  </a:solidFill>
                  <a:latin typeface="Arial"/>
                  <a:cs typeface="Arial"/>
                </a:rPr>
                <a:t>Move important things upstairs or to higher shelves, so they don’t get covered in dirty flood water.</a:t>
              </a:r>
            </a:p>
            <a:p>
              <a:pPr lvl="0">
                <a:spcBef>
                  <a:spcPts val="1000"/>
                </a:spcBef>
              </a:pPr>
              <a:endParaRPr lang="en-GB" sz="1050" dirty="0">
                <a:solidFill>
                  <a:srgbClr val="000000"/>
                </a:solidFill>
                <a:latin typeface="Arial"/>
                <a:cs typeface="Arial"/>
              </a:endParaRPr>
            </a:p>
            <a:p>
              <a:pPr lvl="0">
                <a:spcBef>
                  <a:spcPts val="1000"/>
                </a:spcBef>
              </a:pPr>
              <a:endParaRPr lang="en-GB" sz="1050" dirty="0">
                <a:solidFill>
                  <a:srgbClr val="000000"/>
                </a:solidFill>
                <a:latin typeface="Arial"/>
                <a:cs typeface="Arial"/>
              </a:endParaRPr>
            </a:p>
            <a:p>
              <a:pPr lvl="0">
                <a:spcBef>
                  <a:spcPts val="1000"/>
                </a:spcBef>
              </a:pPr>
              <a:endParaRPr lang="en-GB" sz="1050" dirty="0">
                <a:solidFill>
                  <a:srgbClr val="000000"/>
                </a:solidFill>
                <a:latin typeface="Arial"/>
                <a:cs typeface="Arial"/>
              </a:endParaRPr>
            </a:p>
            <a:p>
              <a:pPr>
                <a:spcBef>
                  <a:spcPts val="1000"/>
                </a:spcBef>
              </a:pPr>
              <a:endParaRPr lang="en-GB" sz="1050" b="1" dirty="0">
                <a:solidFill>
                  <a:srgbClr val="000000"/>
                </a:solidFill>
                <a:latin typeface="Arial"/>
                <a:cs typeface="Arial"/>
              </a:endParaRPr>
            </a:p>
            <a:p>
              <a:pPr lvl="0">
                <a:spcBef>
                  <a:spcPts val="1000"/>
                </a:spcBef>
              </a:pPr>
              <a:endParaRPr lang="en-GB" sz="1050" dirty="0">
                <a:solidFill>
                  <a:srgbClr val="000000"/>
                </a:solidFill>
                <a:latin typeface="Arial"/>
                <a:cs typeface="Arial"/>
              </a:endParaRPr>
            </a:p>
          </p:txBody>
        </p:sp>
        <p:pic>
          <p:nvPicPr>
            <p:cNvPr id="6" name="Picture 5"/>
            <p:cNvPicPr>
              <a:picLocks noChangeAspect="1"/>
            </p:cNvPicPr>
            <p:nvPr/>
          </p:nvPicPr>
          <p:blipFill>
            <a:blip r:embed="rId3"/>
            <a:stretch>
              <a:fillRect/>
            </a:stretch>
          </p:blipFill>
          <p:spPr>
            <a:xfrm>
              <a:off x="6278796" y="2548794"/>
              <a:ext cx="3200766" cy="1101138"/>
            </a:xfrm>
            <a:prstGeom prst="rect">
              <a:avLst/>
            </a:prstGeom>
          </p:spPr>
        </p:pic>
        <p:pic>
          <p:nvPicPr>
            <p:cNvPr id="7" name="Picture 6"/>
            <p:cNvPicPr>
              <a:picLocks noChangeAspect="1"/>
            </p:cNvPicPr>
            <p:nvPr/>
          </p:nvPicPr>
          <p:blipFill>
            <a:blip r:embed="rId4"/>
            <a:stretch>
              <a:fillRect/>
            </a:stretch>
          </p:blipFill>
          <p:spPr>
            <a:xfrm>
              <a:off x="6260994" y="1275067"/>
              <a:ext cx="3218567" cy="735327"/>
            </a:xfrm>
            <a:prstGeom prst="rect">
              <a:avLst/>
            </a:prstGeom>
          </p:spPr>
        </p:pic>
      </p:grpSp>
      <p:pic>
        <p:nvPicPr>
          <p:cNvPr id="22" name="Picture 21"/>
          <p:cNvPicPr>
            <a:picLocks noChangeAspect="1"/>
          </p:cNvPicPr>
          <p:nvPr/>
        </p:nvPicPr>
        <p:blipFill rotWithShape="1">
          <a:blip r:embed="rId5"/>
          <a:srcRect l="2428" t="5678" r="2218"/>
          <a:stretch/>
        </p:blipFill>
        <p:spPr>
          <a:xfrm>
            <a:off x="564417" y="1128082"/>
            <a:ext cx="4612421" cy="1338619"/>
          </a:xfrm>
          <a:prstGeom prst="rect">
            <a:avLst/>
          </a:prstGeom>
        </p:spPr>
      </p:pic>
      <p:sp>
        <p:nvSpPr>
          <p:cNvPr id="11" name="Rectangle 10"/>
          <p:cNvSpPr/>
          <p:nvPr/>
        </p:nvSpPr>
        <p:spPr>
          <a:xfrm>
            <a:off x="588037" y="1165829"/>
            <a:ext cx="4567283" cy="1513235"/>
          </a:xfrm>
          <a:prstGeom prst="rect">
            <a:avLst/>
          </a:prstGeom>
        </p:spPr>
        <p:txBody>
          <a:bodyPr wrap="square">
            <a:spAutoFit/>
          </a:bodyPr>
          <a:lstStyle/>
          <a:p>
            <a:pPr>
              <a:spcBef>
                <a:spcPts val="600"/>
              </a:spcBef>
              <a:tabLst>
                <a:tab pos="263525" algn="l"/>
              </a:tabLst>
            </a:pPr>
            <a:r>
              <a:rPr lang="en-GB" sz="1050" dirty="0">
                <a:solidFill>
                  <a:schemeClr val="tx2"/>
                </a:solidFill>
                <a:latin typeface="Arial"/>
                <a:cs typeface="Arial"/>
              </a:rPr>
              <a:t>The Environment Agency works hard to pinpoint where flash floods are likely to happen and have identified that your community is at risk.  Most major flash floods occur in places where there have been none in living memory so it is vital that, even if flooding hasn’t happened in your community for a long time, you know what to do and how to stay safe.</a:t>
            </a:r>
          </a:p>
          <a:p>
            <a:pPr>
              <a:spcBef>
                <a:spcPts val="600"/>
              </a:spcBef>
              <a:tabLst>
                <a:tab pos="263525" algn="l"/>
              </a:tabLst>
            </a:pPr>
            <a:r>
              <a:rPr lang="en-GB" sz="1050" dirty="0">
                <a:solidFill>
                  <a:schemeClr val="tx2"/>
                </a:solidFill>
                <a:latin typeface="Arial"/>
                <a:cs typeface="Arial"/>
              </a:rPr>
              <a:t>This leaflet sets out some simple actions to ensure you know what to do if a flash flood happens</a:t>
            </a:r>
          </a:p>
          <a:p>
            <a:pPr>
              <a:spcBef>
                <a:spcPts val="400"/>
              </a:spcBef>
            </a:pPr>
            <a:endParaRPr lang="en-GB" sz="1050" b="1" dirty="0">
              <a:solidFill>
                <a:schemeClr val="tx2"/>
              </a:solidFill>
              <a:latin typeface="Arial"/>
              <a:cs typeface="Arial"/>
            </a:endParaRPr>
          </a:p>
        </p:txBody>
      </p:sp>
      <p:sp>
        <p:nvSpPr>
          <p:cNvPr id="24" name="Rectangle 23"/>
          <p:cNvSpPr/>
          <p:nvPr/>
        </p:nvSpPr>
        <p:spPr>
          <a:xfrm>
            <a:off x="5529443" y="576218"/>
            <a:ext cx="4612421" cy="4485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80000" tIns="46800" rtlCol="0" anchor="ctr"/>
          <a:lstStyle/>
          <a:p>
            <a:pPr lvl="0">
              <a:spcBef>
                <a:spcPts val="400"/>
              </a:spcBef>
            </a:pPr>
            <a:r>
              <a:rPr lang="en-GB" sz="1400" b="1" spc="10" dirty="0">
                <a:solidFill>
                  <a:schemeClr val="accent2"/>
                </a:solidFill>
                <a:latin typeface="Arial"/>
              </a:rPr>
              <a:t>What can you do now?</a:t>
            </a:r>
          </a:p>
        </p:txBody>
      </p:sp>
      <p:pic>
        <p:nvPicPr>
          <p:cNvPr id="26" name="Picture 25"/>
          <p:cNvPicPr>
            <a:picLocks noChangeAspect="1"/>
          </p:cNvPicPr>
          <p:nvPr/>
        </p:nvPicPr>
        <p:blipFill rotWithShape="1">
          <a:blip r:embed="rId5"/>
          <a:srcRect l="2428" t="5678" r="2218"/>
          <a:stretch/>
        </p:blipFill>
        <p:spPr>
          <a:xfrm>
            <a:off x="5535660" y="1024744"/>
            <a:ext cx="4612421" cy="1536088"/>
          </a:xfrm>
          <a:prstGeom prst="rect">
            <a:avLst/>
          </a:prstGeom>
        </p:spPr>
      </p:pic>
      <p:sp>
        <p:nvSpPr>
          <p:cNvPr id="27" name="Rectangle 26"/>
          <p:cNvSpPr/>
          <p:nvPr/>
        </p:nvSpPr>
        <p:spPr>
          <a:xfrm>
            <a:off x="5689808" y="1111698"/>
            <a:ext cx="4258366" cy="1531188"/>
          </a:xfrm>
          <a:prstGeom prst="rect">
            <a:avLst/>
          </a:prstGeom>
        </p:spPr>
        <p:txBody>
          <a:bodyPr wrap="square">
            <a:spAutoFit/>
          </a:bodyPr>
          <a:lstStyle/>
          <a:p>
            <a:pPr>
              <a:spcBef>
                <a:spcPts val="600"/>
              </a:spcBef>
              <a:tabLst>
                <a:tab pos="263525" algn="l"/>
              </a:tabLst>
            </a:pPr>
            <a:r>
              <a:rPr lang="en-GB" sz="1050" b="1" dirty="0">
                <a:solidFill>
                  <a:schemeClr val="tx2"/>
                </a:solidFill>
                <a:latin typeface="Arial"/>
                <a:cs typeface="Arial"/>
              </a:rPr>
              <a:t>Check if you are at risk of flooding</a:t>
            </a:r>
          </a:p>
          <a:p>
            <a:pPr>
              <a:spcBef>
                <a:spcPts val="600"/>
              </a:spcBef>
              <a:tabLst>
                <a:tab pos="263525" algn="l"/>
              </a:tabLst>
            </a:pPr>
            <a:r>
              <a:rPr lang="en-GB" sz="1050" b="1" dirty="0">
                <a:solidFill>
                  <a:schemeClr val="tx2"/>
                </a:solidFill>
                <a:latin typeface="Arial"/>
                <a:cs typeface="Arial"/>
              </a:rPr>
              <a:t>Sign up to receive free flood alerts</a:t>
            </a:r>
          </a:p>
          <a:p>
            <a:pPr>
              <a:spcBef>
                <a:spcPts val="600"/>
              </a:spcBef>
              <a:tabLst>
                <a:tab pos="263525" algn="l"/>
              </a:tabLst>
            </a:pPr>
            <a:r>
              <a:rPr lang="en-GB" sz="1050" b="1" dirty="0">
                <a:solidFill>
                  <a:schemeClr val="tx2"/>
                </a:solidFill>
                <a:latin typeface="Arial"/>
                <a:cs typeface="Arial"/>
              </a:rPr>
              <a:t>Make a checklist of things you can take</a:t>
            </a:r>
          </a:p>
          <a:p>
            <a:pPr>
              <a:spcBef>
                <a:spcPts val="400"/>
              </a:spcBef>
              <a:tabLst>
                <a:tab pos="263525" algn="l"/>
              </a:tabLst>
            </a:pPr>
            <a:r>
              <a:rPr lang="en-GB" sz="1050" dirty="0">
                <a:solidFill>
                  <a:schemeClr val="tx2"/>
                </a:solidFill>
                <a:latin typeface="Arial"/>
                <a:cs typeface="Arial"/>
              </a:rPr>
              <a:t>It’s really easy to take these actions:</a:t>
            </a:r>
          </a:p>
          <a:p>
            <a:pPr>
              <a:spcBef>
                <a:spcPts val="400"/>
              </a:spcBef>
              <a:tabLst>
                <a:tab pos="263525" algn="l"/>
              </a:tabLst>
            </a:pPr>
            <a:r>
              <a:rPr lang="en-GB" sz="1050" dirty="0">
                <a:solidFill>
                  <a:schemeClr val="tx2"/>
                </a:solidFill>
                <a:latin typeface="Arial"/>
                <a:cs typeface="Arial"/>
              </a:rPr>
              <a:t>• call Floodline on </a:t>
            </a:r>
            <a:r>
              <a:rPr lang="en-GB" sz="1050" b="1" dirty="0">
                <a:solidFill>
                  <a:schemeClr val="tx2"/>
                </a:solidFill>
                <a:latin typeface="Arial"/>
                <a:cs typeface="Arial"/>
              </a:rPr>
              <a:t>0345 988 1188</a:t>
            </a:r>
          </a:p>
          <a:p>
            <a:pPr>
              <a:spcBef>
                <a:spcPts val="400"/>
              </a:spcBef>
              <a:tabLst>
                <a:tab pos="263525" algn="l"/>
              </a:tabLst>
            </a:pPr>
            <a:r>
              <a:rPr lang="en-GB" sz="1050" dirty="0">
                <a:solidFill>
                  <a:schemeClr val="tx2"/>
                </a:solidFill>
                <a:latin typeface="Arial"/>
                <a:cs typeface="Arial"/>
              </a:rPr>
              <a:t>• visit </a:t>
            </a:r>
            <a:r>
              <a:rPr lang="en-GB" sz="1050" b="1" dirty="0">
                <a:solidFill>
                  <a:schemeClr val="accent2"/>
                </a:solidFill>
                <a:latin typeface="Arial"/>
                <a:cs typeface="Arial"/>
                <a:hlinkClick r:id="rId6"/>
              </a:rPr>
              <a:t>www.gov.uk/flood</a:t>
            </a:r>
            <a:br>
              <a:rPr lang="en-GB" sz="1050" b="1" dirty="0">
                <a:solidFill>
                  <a:schemeClr val="tx2"/>
                </a:solidFill>
                <a:latin typeface="Arial"/>
                <a:cs typeface="Arial"/>
              </a:rPr>
            </a:br>
            <a:endParaRPr lang="en-GB" sz="1050" b="1" dirty="0">
              <a:solidFill>
                <a:schemeClr val="tx2"/>
              </a:solidFill>
              <a:latin typeface="Arial"/>
              <a:cs typeface="Arial"/>
            </a:endParaRPr>
          </a:p>
        </p:txBody>
      </p:sp>
      <p:pic>
        <p:nvPicPr>
          <p:cNvPr id="28" name="Picture 27"/>
          <p:cNvPicPr>
            <a:picLocks noChangeAspect="1"/>
          </p:cNvPicPr>
          <p:nvPr/>
        </p:nvPicPr>
        <p:blipFill rotWithShape="1">
          <a:blip r:embed="rId7"/>
          <a:srcRect b="13333"/>
          <a:stretch/>
        </p:blipFill>
        <p:spPr>
          <a:xfrm>
            <a:off x="8522397" y="1111698"/>
            <a:ext cx="1079500" cy="891540"/>
          </a:xfrm>
          <a:prstGeom prst="rect">
            <a:avLst/>
          </a:prstGeom>
        </p:spPr>
      </p:pic>
      <p:sp>
        <p:nvSpPr>
          <p:cNvPr id="34" name="Rectangle 33"/>
          <p:cNvSpPr/>
          <p:nvPr/>
        </p:nvSpPr>
        <p:spPr>
          <a:xfrm>
            <a:off x="8089470" y="2097369"/>
            <a:ext cx="1935126" cy="369332"/>
          </a:xfrm>
          <a:prstGeom prst="rect">
            <a:avLst/>
          </a:prstGeom>
        </p:spPr>
        <p:txBody>
          <a:bodyPr wrap="none">
            <a:spAutoFit/>
          </a:bodyPr>
          <a:lstStyle/>
          <a:p>
            <a:pPr algn="ctr"/>
            <a:r>
              <a:rPr lang="en-GB" sz="900" b="1" dirty="0">
                <a:solidFill>
                  <a:schemeClr val="tx2"/>
                </a:solidFill>
                <a:latin typeface="Arial"/>
                <a:cs typeface="Arial"/>
              </a:rPr>
              <a:t>FLOODING IS EXPECTED</a:t>
            </a:r>
            <a:br>
              <a:rPr lang="en-GB" sz="900" b="1" dirty="0">
                <a:solidFill>
                  <a:schemeClr val="tx2"/>
                </a:solidFill>
                <a:latin typeface="Arial"/>
                <a:cs typeface="Arial"/>
              </a:rPr>
            </a:br>
            <a:r>
              <a:rPr lang="en-GB" sz="900" b="1" dirty="0">
                <a:solidFill>
                  <a:schemeClr val="tx2"/>
                </a:solidFill>
                <a:latin typeface="Arial"/>
                <a:cs typeface="Arial"/>
              </a:rPr>
              <a:t>IMMEDIATE ACTION REQUIRED</a:t>
            </a:r>
            <a:endParaRPr lang="en-US" sz="900" dirty="0"/>
          </a:p>
        </p:txBody>
      </p:sp>
      <p:sp>
        <p:nvSpPr>
          <p:cNvPr id="35" name="Rectangle 34"/>
          <p:cNvSpPr/>
          <p:nvPr/>
        </p:nvSpPr>
        <p:spPr>
          <a:xfrm>
            <a:off x="5529443" y="2541638"/>
            <a:ext cx="4594253" cy="12721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80000" tIns="46800" rtlCol="0" anchor="ctr"/>
          <a:lstStyle/>
          <a:p>
            <a:pPr>
              <a:tabLst>
                <a:tab pos="263525" algn="l"/>
              </a:tabLst>
            </a:pPr>
            <a:r>
              <a:rPr lang="en-GB" sz="1050" b="1" dirty="0">
                <a:solidFill>
                  <a:schemeClr val="tx2"/>
                </a:solidFill>
                <a:latin typeface="Arial"/>
                <a:cs typeface="Arial"/>
              </a:rPr>
              <a:t>Check to see if your insurance </a:t>
            </a:r>
          </a:p>
          <a:p>
            <a:pPr>
              <a:tabLst>
                <a:tab pos="263525" algn="l"/>
              </a:tabLst>
            </a:pPr>
            <a:r>
              <a:rPr lang="en-GB" sz="1050" b="1" dirty="0">
                <a:solidFill>
                  <a:schemeClr val="tx2"/>
                </a:solidFill>
                <a:latin typeface="Arial"/>
                <a:cs typeface="Arial"/>
              </a:rPr>
              <a:t>covers flooding</a:t>
            </a:r>
          </a:p>
          <a:p>
            <a:pPr>
              <a:tabLst>
                <a:tab pos="263525" algn="l"/>
              </a:tabLst>
            </a:pPr>
            <a:endParaRPr lang="en-GB" sz="1050" b="1" dirty="0">
              <a:solidFill>
                <a:schemeClr val="tx2"/>
              </a:solidFill>
              <a:latin typeface="Arial"/>
              <a:cs typeface="Arial"/>
            </a:endParaRPr>
          </a:p>
          <a:p>
            <a:pPr>
              <a:tabLst>
                <a:tab pos="263525" algn="l"/>
              </a:tabLst>
            </a:pPr>
            <a:r>
              <a:rPr lang="en-GB" sz="1050" b="1" dirty="0">
                <a:solidFill>
                  <a:schemeClr val="tx2"/>
                </a:solidFill>
                <a:latin typeface="Arial"/>
                <a:cs typeface="Arial"/>
              </a:rPr>
              <a:t>Know how to turn off gas, electricity </a:t>
            </a:r>
          </a:p>
          <a:p>
            <a:pPr>
              <a:tabLst>
                <a:tab pos="263525" algn="l"/>
              </a:tabLst>
            </a:pPr>
            <a:r>
              <a:rPr lang="en-GB" sz="1050" b="1" dirty="0">
                <a:solidFill>
                  <a:schemeClr val="tx2"/>
                </a:solidFill>
                <a:latin typeface="Arial"/>
                <a:cs typeface="Arial"/>
              </a:rPr>
              <a:t>and water supplies</a:t>
            </a:r>
          </a:p>
        </p:txBody>
      </p:sp>
      <p:grpSp>
        <p:nvGrpSpPr>
          <p:cNvPr id="36" name="Group 8"/>
          <p:cNvGrpSpPr>
            <a:grpSpLocks noChangeAspect="1"/>
          </p:cNvGrpSpPr>
          <p:nvPr/>
        </p:nvGrpSpPr>
        <p:grpSpPr bwMode="auto">
          <a:xfrm>
            <a:off x="8522397" y="2662916"/>
            <a:ext cx="1587500" cy="1146175"/>
            <a:chOff x="2092" y="1603"/>
            <a:chExt cx="1000" cy="722"/>
          </a:xfrm>
        </p:grpSpPr>
        <p:sp>
          <p:nvSpPr>
            <p:cNvPr id="37" name="AutoShape 7"/>
            <p:cNvSpPr>
              <a:spLocks noChangeAspect="1" noChangeArrowheads="1" noTextEdit="1"/>
            </p:cNvSpPr>
            <p:nvPr/>
          </p:nvSpPr>
          <p:spPr bwMode="auto">
            <a:xfrm>
              <a:off x="2092" y="1603"/>
              <a:ext cx="1000" cy="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pic>
          <p:nvPicPr>
            <p:cNvPr id="4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2" y="1603"/>
              <a:ext cx="1007"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 name="Rectangle 40"/>
          <p:cNvSpPr/>
          <p:nvPr/>
        </p:nvSpPr>
        <p:spPr>
          <a:xfrm>
            <a:off x="542899" y="2598299"/>
            <a:ext cx="4612421" cy="4441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80000" tIns="46800" rtlCol="0" anchor="ctr"/>
          <a:lstStyle/>
          <a:p>
            <a:pPr lvl="0">
              <a:spcBef>
                <a:spcPts val="400"/>
              </a:spcBef>
            </a:pPr>
            <a:r>
              <a:rPr lang="en-GB" sz="1400" b="1" spc="10" dirty="0">
                <a:solidFill>
                  <a:schemeClr val="accent2"/>
                </a:solidFill>
                <a:latin typeface="Arial"/>
              </a:rPr>
              <a:t>What is flash flooding?</a:t>
            </a:r>
          </a:p>
          <a:p>
            <a:r>
              <a:rPr lang="en-US" sz="1050" dirty="0">
                <a:solidFill>
                  <a:srgbClr val="000000"/>
                </a:solidFill>
                <a:latin typeface="Arial" panose="020B0604020202020204" pitchFamily="34" charset="0"/>
                <a:cs typeface="Arial" panose="020B0604020202020204" pitchFamily="34" charset="0"/>
              </a:rPr>
              <a:t>Flash floods occur extremely quickly - much faster than other forms of flooding - and with massive force. They can move rocks, tear out trees, sweep away vehicles and destroy buildings and bridges.  </a:t>
            </a:r>
          </a:p>
          <a:p>
            <a:endParaRPr lang="en-US" sz="1050" dirty="0">
              <a:solidFill>
                <a:srgbClr val="000000"/>
              </a:solidFill>
              <a:latin typeface="Arial" panose="020B0604020202020204" pitchFamily="34" charset="0"/>
              <a:cs typeface="Arial" panose="020B0604020202020204" pitchFamily="34" charset="0"/>
            </a:endParaRPr>
          </a:p>
          <a:p>
            <a:r>
              <a:rPr lang="en-US" sz="1050" dirty="0">
                <a:solidFill>
                  <a:srgbClr val="000000"/>
                </a:solidFill>
                <a:latin typeface="Arial" panose="020B0604020202020204" pitchFamily="34" charset="0"/>
                <a:cs typeface="Arial" panose="020B0604020202020204" pitchFamily="34" charset="0"/>
              </a:rPr>
              <a:t>They tend to happen when heavy rainfall runs off land and quickly swells rivers and streams. Water can also build up quickly in urban areas when rainfall is </a:t>
            </a:r>
            <a:r>
              <a:rPr lang="en-GB" sz="1050" dirty="0">
                <a:solidFill>
                  <a:srgbClr val="000000"/>
                </a:solidFill>
                <a:latin typeface="Arial" panose="020B0604020202020204" pitchFamily="34" charset="0"/>
                <a:cs typeface="Arial" panose="020B0604020202020204" pitchFamily="34" charset="0"/>
              </a:rPr>
              <a:t>unable to drain away.</a:t>
            </a:r>
          </a:p>
          <a:p>
            <a:endParaRPr lang="en-GB" sz="1050" dirty="0">
              <a:solidFill>
                <a:srgbClr val="000000"/>
              </a:solidFill>
              <a:latin typeface="Arial" panose="020B0604020202020204" pitchFamily="34" charset="0"/>
              <a:cs typeface="Arial" panose="020B0604020202020204" pitchFamily="34" charset="0"/>
            </a:endParaRPr>
          </a:p>
          <a:p>
            <a:r>
              <a:rPr lang="en-US" sz="1050" dirty="0">
                <a:solidFill>
                  <a:srgbClr val="000000"/>
                </a:solidFill>
                <a:latin typeface="Arial" panose="020B0604020202020204" pitchFamily="34" charset="0"/>
                <a:cs typeface="Arial" panose="020B0604020202020204" pitchFamily="34" charset="0"/>
              </a:rPr>
              <a:t>How to </a:t>
            </a:r>
            <a:r>
              <a:rPr lang="en-US" sz="1050" dirty="0" err="1">
                <a:solidFill>
                  <a:srgbClr val="000000"/>
                </a:solidFill>
                <a:latin typeface="Arial" panose="020B0604020202020204" pitchFamily="34" charset="0"/>
                <a:cs typeface="Arial" panose="020B0604020202020204" pitchFamily="34" charset="0"/>
              </a:rPr>
              <a:t>recognise</a:t>
            </a:r>
            <a:r>
              <a:rPr lang="en-US" sz="1050" dirty="0">
                <a:solidFill>
                  <a:srgbClr val="000000"/>
                </a:solidFill>
                <a:latin typeface="Arial" panose="020B0604020202020204" pitchFamily="34" charset="0"/>
                <a:cs typeface="Arial" panose="020B0604020202020204" pitchFamily="34" charset="0"/>
              </a:rPr>
              <a:t> a flash flood:</a:t>
            </a:r>
          </a:p>
          <a:p>
            <a:endParaRPr lang="en-US" sz="1050" dirty="0">
              <a:solidFill>
                <a:srgbClr val="00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050" dirty="0">
                <a:solidFill>
                  <a:srgbClr val="000000"/>
                </a:solidFill>
                <a:latin typeface="Arial" panose="020B0604020202020204" pitchFamily="34" charset="0"/>
                <a:cs typeface="Arial" panose="020B0604020202020204" pitchFamily="34" charset="0"/>
              </a:rPr>
              <a:t>heavy rainfall</a:t>
            </a:r>
          </a:p>
          <a:p>
            <a:pPr marL="171450" indent="-171450">
              <a:buFont typeface="Arial" panose="020B0604020202020204" pitchFamily="34" charset="0"/>
              <a:buChar char="•"/>
            </a:pPr>
            <a:r>
              <a:rPr lang="en-US" sz="1050" dirty="0">
                <a:solidFill>
                  <a:srgbClr val="000000"/>
                </a:solidFill>
                <a:latin typeface="Arial" panose="020B0604020202020204" pitchFamily="34" charset="0"/>
                <a:cs typeface="Arial" panose="020B0604020202020204" pitchFamily="34" charset="0"/>
              </a:rPr>
              <a:t>a short time between the rainfall and flooding</a:t>
            </a:r>
          </a:p>
          <a:p>
            <a:pPr marL="171450" indent="-171450">
              <a:buFont typeface="Arial" panose="020B0604020202020204" pitchFamily="34" charset="0"/>
              <a:buChar char="•"/>
            </a:pPr>
            <a:r>
              <a:rPr lang="en-US" sz="1050" dirty="0">
                <a:solidFill>
                  <a:srgbClr val="000000"/>
                </a:solidFill>
                <a:latin typeface="Arial" panose="020B0604020202020204" pitchFamily="34" charset="0"/>
                <a:cs typeface="Arial" panose="020B0604020202020204" pitchFamily="34" charset="0"/>
              </a:rPr>
              <a:t>large amounts of fast flowing water</a:t>
            </a:r>
          </a:p>
          <a:p>
            <a:pPr marL="171450" indent="-171450">
              <a:buFont typeface="Arial" panose="020B0604020202020204" pitchFamily="34" charset="0"/>
              <a:buChar char="•"/>
            </a:pPr>
            <a:r>
              <a:rPr lang="en-US" sz="1050" dirty="0">
                <a:solidFill>
                  <a:srgbClr val="000000"/>
                </a:solidFill>
                <a:latin typeface="Arial" panose="020B0604020202020204" pitchFamily="34" charset="0"/>
                <a:cs typeface="Arial" panose="020B0604020202020204" pitchFamily="34" charset="0"/>
              </a:rPr>
              <a:t>damage to buildings and structures</a:t>
            </a:r>
          </a:p>
          <a:p>
            <a:pPr marL="171450" indent="-171450">
              <a:buFont typeface="Arial" panose="020B0604020202020204" pitchFamily="34" charset="0"/>
              <a:buChar char="•"/>
            </a:pPr>
            <a:r>
              <a:rPr lang="en-GB" sz="1050" dirty="0">
                <a:solidFill>
                  <a:srgbClr val="000000"/>
                </a:solidFill>
                <a:latin typeface="Arial" panose="020B0604020202020204" pitchFamily="34" charset="0"/>
                <a:cs typeface="Arial" panose="020B0604020202020204" pitchFamily="34" charset="0"/>
              </a:rPr>
              <a:t>dangers presented by debris</a:t>
            </a:r>
          </a:p>
          <a:p>
            <a:pPr marL="171450" indent="-171450">
              <a:buFont typeface="Arial" panose="020B0604020202020204" pitchFamily="34" charset="0"/>
              <a:buChar char="•"/>
            </a:pPr>
            <a:r>
              <a:rPr lang="en-US" sz="1050" dirty="0">
                <a:solidFill>
                  <a:srgbClr val="000000"/>
                </a:solidFill>
                <a:latin typeface="Arial" panose="020B0604020202020204" pitchFamily="34" charset="0"/>
                <a:cs typeface="Arial" panose="020B0604020202020204" pitchFamily="34" charset="0"/>
              </a:rPr>
              <a:t>there is an urgent threat to life.</a:t>
            </a:r>
          </a:p>
          <a:p>
            <a:pPr marL="171450" indent="-171450">
              <a:buFont typeface="Arial" panose="020B0604020202020204" pitchFamily="34" charset="0"/>
              <a:buChar char="•"/>
            </a:pPr>
            <a:endParaRPr lang="en-US" sz="1050" b="1" spc="10" dirty="0">
              <a:solidFill>
                <a:srgbClr val="000000"/>
              </a:solidFill>
              <a:latin typeface="Arial" panose="020B0604020202020204" pitchFamily="34" charset="0"/>
              <a:cs typeface="Arial" panose="020B0604020202020204" pitchFamily="34" charset="0"/>
            </a:endParaRPr>
          </a:p>
          <a:p>
            <a:r>
              <a:rPr lang="en-US" sz="1050" dirty="0">
                <a:solidFill>
                  <a:srgbClr val="000000"/>
                </a:solidFill>
                <a:latin typeface="Arial" panose="020B0604020202020204" pitchFamily="34" charset="0"/>
                <a:cs typeface="Arial" panose="020B0604020202020204" pitchFamily="34" charset="0"/>
              </a:rPr>
              <a:t>Flash flooding can happen suddenly. You may have to act before the Environment Agency can issue a warning, or before emergency services can reach you.  </a:t>
            </a:r>
          </a:p>
          <a:p>
            <a:endParaRPr lang="en-US" sz="1050" dirty="0">
              <a:solidFill>
                <a:srgbClr val="000000"/>
              </a:solidFill>
              <a:latin typeface="Arial" panose="020B0604020202020204" pitchFamily="34" charset="0"/>
              <a:cs typeface="Arial" panose="020B0604020202020204" pitchFamily="34" charset="0"/>
            </a:endParaRPr>
          </a:p>
          <a:p>
            <a:r>
              <a:rPr lang="en-US" sz="1050" dirty="0">
                <a:solidFill>
                  <a:srgbClr val="000000"/>
                </a:solidFill>
                <a:latin typeface="Arial" panose="020B0604020202020204" pitchFamily="34" charset="0"/>
                <a:cs typeface="Arial" panose="020B0604020202020204" pitchFamily="34" charset="0"/>
              </a:rPr>
              <a:t>People particularly at risk are those:</a:t>
            </a:r>
          </a:p>
          <a:p>
            <a:pPr marL="171450" indent="-171450">
              <a:buFont typeface="Arial" panose="020B0604020202020204" pitchFamily="34" charset="0"/>
              <a:buChar char="•"/>
            </a:pPr>
            <a:r>
              <a:rPr lang="en-US" sz="1050" dirty="0">
                <a:solidFill>
                  <a:srgbClr val="000000"/>
                </a:solidFill>
                <a:latin typeface="Arial" panose="020B0604020202020204" pitchFamily="34" charset="0"/>
                <a:cs typeface="Arial" panose="020B0604020202020204" pitchFamily="34" charset="0"/>
              </a:rPr>
              <a:t>In basements or single-</a:t>
            </a:r>
            <a:r>
              <a:rPr lang="en-US" sz="1050" dirty="0" err="1">
                <a:solidFill>
                  <a:srgbClr val="000000"/>
                </a:solidFill>
                <a:latin typeface="Arial" panose="020B0604020202020204" pitchFamily="34" charset="0"/>
                <a:cs typeface="Arial" panose="020B0604020202020204" pitchFamily="34" charset="0"/>
              </a:rPr>
              <a:t>storey</a:t>
            </a:r>
            <a:r>
              <a:rPr lang="en-US" sz="1050" dirty="0">
                <a:solidFill>
                  <a:srgbClr val="000000"/>
                </a:solidFill>
                <a:latin typeface="Arial" panose="020B0604020202020204" pitchFamily="34" charset="0"/>
                <a:cs typeface="Arial" panose="020B0604020202020204" pitchFamily="34" charset="0"/>
              </a:rPr>
              <a:t> properties</a:t>
            </a:r>
          </a:p>
          <a:p>
            <a:pPr marL="171450" indent="-171450">
              <a:buFont typeface="Arial" panose="020B0604020202020204" pitchFamily="34" charset="0"/>
              <a:buChar char="•"/>
            </a:pPr>
            <a:r>
              <a:rPr lang="en-US" sz="1050" dirty="0">
                <a:solidFill>
                  <a:srgbClr val="000000"/>
                </a:solidFill>
                <a:latin typeface="Arial" panose="020B0604020202020204" pitchFamily="34" charset="0"/>
                <a:cs typeface="Arial" panose="020B0604020202020204" pitchFamily="34" charset="0"/>
              </a:rPr>
              <a:t>In a mobile home, tent, caravan, boat or wooden structure</a:t>
            </a:r>
          </a:p>
          <a:p>
            <a:pPr marL="171450" indent="-171450">
              <a:buFont typeface="Arial" panose="020B0604020202020204" pitchFamily="34" charset="0"/>
              <a:buChar char="•"/>
            </a:pPr>
            <a:r>
              <a:rPr lang="en-US" sz="1050" dirty="0">
                <a:solidFill>
                  <a:srgbClr val="000000"/>
                </a:solidFill>
                <a:latin typeface="Arial" panose="020B0604020202020204" pitchFamily="34" charset="0"/>
                <a:cs typeface="Arial" panose="020B0604020202020204" pitchFamily="34" charset="0"/>
              </a:rPr>
              <a:t>Unfamiliar with the area e.g. tourists</a:t>
            </a:r>
            <a:endParaRPr lang="en-GB" sz="105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1594993"/>
      </p:ext>
    </p:extLst>
  </p:cSld>
  <p:clrMapOvr>
    <a:masterClrMapping/>
  </p:clrMapOvr>
</p:sld>
</file>

<file path=ppt/theme/theme1.xml><?xml version="1.0" encoding="utf-8"?>
<a:theme xmlns:a="http://schemas.openxmlformats.org/drawingml/2006/main" name="Office Theme">
  <a:themeElements>
    <a:clrScheme name="Environment Agency">
      <a:dk1>
        <a:srgbClr val="7F7F7F"/>
      </a:dk1>
      <a:lt1>
        <a:srgbClr val="FFFFFF"/>
      </a:lt1>
      <a:dk2>
        <a:srgbClr val="000000"/>
      </a:dk2>
      <a:lt2>
        <a:srgbClr val="7F7F7F"/>
      </a:lt2>
      <a:accent1>
        <a:srgbClr val="00AF41"/>
      </a:accent1>
      <a:accent2>
        <a:srgbClr val="034B89"/>
      </a:accent2>
      <a:accent3>
        <a:srgbClr val="00AEEF"/>
      </a:accent3>
      <a:accent4>
        <a:srgbClr val="D95F15"/>
      </a:accent4>
      <a:accent5>
        <a:srgbClr val="D21034"/>
      </a:accent5>
      <a:accent6>
        <a:srgbClr val="B2C326"/>
      </a:accent6>
      <a:hlink>
        <a:srgbClr val="034B89"/>
      </a:hlink>
      <a:folHlink>
        <a:srgbClr val="00AF4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538173605CFA438CC37490C848959F" ma:contentTypeVersion="0" ma:contentTypeDescription="Create a new document." ma:contentTypeScope="" ma:versionID="7a3597fc5c9cd63d05ec6021697d942d">
  <xsd:schema xmlns:xsd="http://www.w3.org/2001/XMLSchema" xmlns:xs="http://www.w3.org/2001/XMLSchema" xmlns:p="http://schemas.microsoft.com/office/2006/metadata/properties" xmlns:ns2="12d31bb5-0e23-443c-85e6-9cb1560b6540" targetNamespace="http://schemas.microsoft.com/office/2006/metadata/properties" ma:root="true" ma:fieldsID="f0fa664a06fdf366bd9551d0a59bd5c5" ns2:_="">
    <xsd:import namespace="12d31bb5-0e23-443c-85e6-9cb1560b654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d31bb5-0e23-443c-85e6-9cb1560b654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12d31bb5-0e23-443c-85e6-9cb1560b6540">JY2TX5JYPQJU-240-445</_dlc_DocId>
    <_dlc_DocIdUrl xmlns="12d31bb5-0e23-443c-85e6-9cb1560b6540">
      <Url>http://teamshare2.ea.gov/directorates/FCRM/EngagementAdvisorsNetwork/_layouts/DocIdRedir.aspx?ID=JY2TX5JYPQJU-240-445</Url>
      <Description>JY2TX5JYPQJU-240-445</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817E05-C2C6-4559-AEB8-6907DAAA03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d31bb5-0e23-443c-85e6-9cb1560b65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CCF7DA-A7A5-4FFD-9E43-2491ED405CE6}">
  <ds:schemaRefs>
    <ds:schemaRef ds:uri="12d31bb5-0e23-443c-85e6-9cb1560b6540"/>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25A67DB0-44D1-4925-B81F-94619FF9925D}">
  <ds:schemaRefs>
    <ds:schemaRef ds:uri="http://schemas.microsoft.com/sharepoint/events"/>
  </ds:schemaRefs>
</ds:datastoreItem>
</file>

<file path=customXml/itemProps4.xml><?xml version="1.0" encoding="utf-8"?>
<ds:datastoreItem xmlns:ds="http://schemas.openxmlformats.org/officeDocument/2006/customXml" ds:itemID="{45AA34B2-C75A-45A8-BA9F-8857D95EEA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1157</TotalTime>
  <Words>629</Words>
  <Application>Microsoft Office PowerPoint</Application>
  <PresentationFormat>Custom</PresentationFormat>
  <Paragraphs>76</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ArialMT</vt:lpstr>
      <vt:lpstr>Calibri</vt:lpstr>
      <vt:lpstr>Office Theme</vt:lpstr>
      <vt:lpstr>PowerPoint Presentation</vt:lpstr>
      <vt:lpstr>PowerPoint Presentation</vt:lpstr>
    </vt:vector>
  </TitlesOfParts>
  <Company>Environment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apple mac3</dc:creator>
  <cp:lastModifiedBy>Taylor, Liz</cp:lastModifiedBy>
  <cp:revision>96</cp:revision>
  <cp:lastPrinted>2017-05-08T14:15:47Z</cp:lastPrinted>
  <dcterms:created xsi:type="dcterms:W3CDTF">2017-03-30T10:16:37Z</dcterms:created>
  <dcterms:modified xsi:type="dcterms:W3CDTF">2023-06-28T11:23:57Z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0x010100AD538173605CFA438CC37490C848959F</vt:lpwstr>
  </property>
  <property fmtid="{D5CDD505-2E9C-101B-9397-08002B2CF9AE}" pid="3" name="_dlc_DocIdItemGuid">
    <vt:lpwstr>8c0c3916-cf41-471f-a305-f75b538bf683</vt:lpwstr>
  </property>
</Properties>
</file>